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83"/>
  </p:notesMasterIdLst>
  <p:sldIdLst>
    <p:sldId id="256" r:id="rId2"/>
    <p:sldId id="257"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4" r:id="rId55"/>
    <p:sldId id="325" r:id="rId56"/>
    <p:sldId id="326" r:id="rId57"/>
    <p:sldId id="327" r:id="rId58"/>
    <p:sldId id="328" r:id="rId59"/>
    <p:sldId id="329" r:id="rId60"/>
    <p:sldId id="330" r:id="rId61"/>
    <p:sldId id="334" r:id="rId62"/>
    <p:sldId id="333" r:id="rId63"/>
    <p:sldId id="332" r:id="rId64"/>
    <p:sldId id="335" r:id="rId65"/>
    <p:sldId id="336" r:id="rId66"/>
    <p:sldId id="338" r:id="rId67"/>
    <p:sldId id="339"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2" r:id="rId81"/>
    <p:sldId id="271" r:id="rId82"/>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Khái niệm" id="{CAE83D19-604F-4FB7-BD21-DFF297BAB023}">
          <p14:sldIdLst>
            <p14:sldId id="257"/>
            <p14:sldId id="272"/>
            <p14:sldId id="273"/>
            <p14:sldId id="274"/>
            <p14:sldId id="275"/>
          </p14:sldIdLst>
        </p14:section>
        <p14:section name="Caydinhdanh" id="{D16CB140-14FA-47D5-A822-4E01C5F7A4B8}">
          <p14:sldIdLst>
            <p14:sldId id="276"/>
            <p14:sldId id="277"/>
            <p14:sldId id="278"/>
            <p14:sldId id="279"/>
            <p14:sldId id="280"/>
            <p14:sldId id="281"/>
            <p14:sldId id="282"/>
            <p14:sldId id="283"/>
            <p14:sldId id="284"/>
          </p14:sldIdLst>
        </p14:section>
        <p14:section name="Caydinhdanh_vd2" id="{C02E6726-89B8-4922-A01B-CCF1260CF7C1}">
          <p14:sldIdLst>
            <p14:sldId id="285"/>
            <p14:sldId id="286"/>
          </p14:sldIdLst>
        </p14:section>
        <p14:section name="Quinland" id="{779225A1-C219-4EE8-AFEF-1DBD93C45942}">
          <p14:sldIdLst>
            <p14:sldId id="287"/>
            <p14:sldId id="288"/>
            <p14:sldId id="289"/>
            <p14:sldId id="290"/>
            <p14:sldId id="291"/>
            <p14:sldId id="292"/>
            <p14:sldId id="293"/>
            <p14:sldId id="294"/>
            <p14:sldId id="295"/>
            <p14:sldId id="296"/>
            <p14:sldId id="297"/>
            <p14:sldId id="298"/>
          </p14:sldIdLst>
        </p14:section>
        <p14:section name="Quinland_vd2" id="{073B4B5F-61E3-4FDA-B4E0-B62335FE41FE}">
          <p14:sldIdLst>
            <p14:sldId id="299"/>
            <p14:sldId id="300"/>
          </p14:sldIdLst>
        </p14:section>
        <p14:section name="Dobatdinh_Entropy" id="{AEBDECF9-A5F2-467F-98EF-679D31BFDFF9}">
          <p14:sldIdLst>
            <p14:sldId id="301"/>
            <p14:sldId id="302"/>
            <p14:sldId id="303"/>
            <p14:sldId id="304"/>
            <p14:sldId id="305"/>
            <p14:sldId id="306"/>
            <p14:sldId id="307"/>
            <p14:sldId id="308"/>
            <p14:sldId id="309"/>
            <p14:sldId id="310"/>
            <p14:sldId id="311"/>
          </p14:sldIdLst>
        </p14:section>
        <p14:section name="Entropy_vd2" id="{9B7C3178-7DAD-4276-975E-587E7E6D5E4E}">
          <p14:sldIdLst>
            <p14:sldId id="312"/>
          </p14:sldIdLst>
        </p14:section>
        <p14:section name="ML_ILA" id="{AC533B96-F4C7-4BD4-B826-33FD0727C0B2}">
          <p14:sldIdLst>
            <p14:sldId id="313"/>
            <p14:sldId id="314"/>
            <p14:sldId id="315"/>
            <p14:sldId id="316"/>
            <p14:sldId id="317"/>
            <p14:sldId id="318"/>
            <p14:sldId id="319"/>
            <p14:sldId id="320"/>
            <p14:sldId id="321"/>
            <p14:sldId id="322"/>
          </p14:sldIdLst>
        </p14:section>
        <p14:section name="Baitap" id="{6AE8DD09-0CA8-4B94-9B29-7AB75A51D0C9}">
          <p14:sldIdLst>
            <p14:sldId id="324"/>
            <p14:sldId id="325"/>
            <p14:sldId id="326"/>
          </p14:sldIdLst>
        </p14:section>
        <p14:section name="Phân loại Naive Bayes (Naive Bayes classifier)" id="{05892B97-A15E-4372-B6FE-9BD028666942}">
          <p14:sldIdLst>
            <p14:sldId id="327"/>
            <p14:sldId id="328"/>
            <p14:sldId id="329"/>
            <p14:sldId id="330"/>
            <p14:sldId id="334"/>
            <p14:sldId id="333"/>
            <p14:sldId id="332"/>
            <p14:sldId id="335"/>
          </p14:sldIdLst>
        </p14:section>
        <p14:section name="NaiveBayes_vd2" id="{92738EAF-8C03-4C56-A958-7B7BAD6E1E0E}">
          <p14:sldIdLst>
            <p14:sldId id="336"/>
            <p14:sldId id="338"/>
            <p14:sldId id="339"/>
            <p14:sldId id="340"/>
            <p14:sldId id="341"/>
          </p14:sldIdLst>
        </p14:section>
        <p14:section name="K-means" id="{867C9D8D-BE2E-469D-957A-C67F7B1F34A1}">
          <p14:sldIdLst>
            <p14:sldId id="342"/>
            <p14:sldId id="343"/>
            <p14:sldId id="344"/>
            <p14:sldId id="345"/>
            <p14:sldId id="346"/>
            <p14:sldId id="347"/>
            <p14:sldId id="348"/>
            <p14:sldId id="349"/>
            <p14:sldId id="350"/>
            <p14:sldId id="351"/>
          </p14:sldIdLst>
        </p14:section>
        <p14:section name="Kmeans_vd2" id="{8D96C756-5159-48BA-A080-606EF5039F20}">
          <p14:sldIdLst>
            <p14:sldId id="352"/>
            <p14:sldId id="271"/>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p:cViewPr varScale="1">
        <p:scale>
          <a:sx n="44" d="100"/>
          <a:sy n="44" d="100"/>
        </p:scale>
        <p:origin x="720" y="78"/>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02.07.2023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3163775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00572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22228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1908252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201823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374053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245625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3580398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967975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0528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55935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2926047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2055043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131414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1242729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910803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11751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3701096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3870462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16337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57120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4128096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212240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3928981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2568098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2052264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3295446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454541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792706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3271600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357380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172156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567467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2326919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2575733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141649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715884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1968611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2209383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13691450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100736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442957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832847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1890285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694418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3419841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1852022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35959239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1124810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2905025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2160114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3135907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4237257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961985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38577279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240779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3206241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2185101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1091349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934041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25753820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10791409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36401012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391723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1270327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31579772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22228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38904639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2178229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24573209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3074131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375382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6570721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11586794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3719650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41039844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145645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11922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02/07/2023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02/07/2023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tm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tmp"/></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tm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tm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a:solidFill>
                  <a:srgbClr val="FFFFFF"/>
                </a:solidFill>
                <a:cs typeface="Source Sans Pro Light"/>
              </a:rPr>
              <a:t>Chương 7. MÁY HỌC</a:t>
            </a:r>
            <a:endParaRPr sz="44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141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Bước 1: Phân hoạch tập P ban đầu thành các tập P</a:t>
                </a:r>
                <a:r>
                  <a:rPr lang="en-US" sz="4000" kern="0" baseline="-25000"/>
                  <a:t>i</a:t>
                </a:r>
                <a:r>
                  <a:rPr lang="en-US" sz="4000" kern="0"/>
                  <a:t> sao cho tất cả các phần tử trong tất cả các tập Pi có</a:t>
                </a:r>
              </a:p>
              <a:p>
                <a:pPr marL="12065" marR="5080" algn="just">
                  <a:lnSpc>
                    <a:spcPct val="130000"/>
                  </a:lnSpc>
                </a:pPr>
                <a:r>
                  <a:rPr lang="en-US" sz="4000" kern="0"/>
                  <a:t>	 cùng thuộc tính mục tiêu.</a:t>
                </a:r>
              </a:p>
              <a:p>
                <a:pPr marL="12065" marR="5080" algn="just">
                  <a:lnSpc>
                    <a:spcPct val="130000"/>
                  </a:lnSpc>
                </a:pPr>
                <a14:m>
                  <m:oMath xmlns:m="http://schemas.openxmlformats.org/officeDocument/2006/math">
                    <m:r>
                      <a:rPr lang="en-US" sz="4000" b="0" i="1" kern="0" smtClean="0">
                        <a:latin typeface="Cambria Math" panose="02040503050406030204" pitchFamily="18" charset="0"/>
                      </a:rPr>
                      <m:t>𝑃</m:t>
                    </m:r>
                    <m:r>
                      <a:rPr lang="en-US" sz="4000" b="0" i="1" kern="0" smtClean="0">
                        <a:latin typeface="Cambria Math" panose="02040503050406030204" pitchFamily="18" charset="0"/>
                      </a:rPr>
                      <m:t>=</m:t>
                    </m:r>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1</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2</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𝑃𝑛</m:t>
                    </m:r>
                  </m:oMath>
                </a14:m>
                <a:r>
                  <a:rPr lang="en-US" sz="4000" kern="0" baseline="-25000"/>
                  <a:t> </a:t>
                </a:r>
                <a:r>
                  <a:rPr lang="en-US" sz="4000" kern="0"/>
                  <a:t>và</a:t>
                </a:r>
              </a:p>
              <a:p>
                <a:pPr marL="12065" marR="5080" algn="just">
                  <a:lnSpc>
                    <a:spcPct val="130000"/>
                  </a:lnSpc>
                </a:pPr>
                <a14:m>
                  <m:oMath xmlns:m="http://schemas.openxmlformats.org/officeDocument/2006/math">
                    <m:r>
                      <a:rPr lang="en-US" sz="400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𝑗</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𝑗</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𝑡h</m:t>
                    </m:r>
                    <m:r>
                      <a:rPr lang="en-US" sz="4000" b="0" i="1" kern="0" smtClean="0">
                        <a:latin typeface="Cambria Math" panose="02040503050406030204" pitchFamily="18" charset="0"/>
                        <a:ea typeface="Cambria Math" panose="02040503050406030204" pitchFamily="18" charset="0"/>
                      </a:rPr>
                      <m:t>ì </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𝑃𝑗</m:t>
                        </m:r>
                      </m:e>
                    </m:d>
                    <m:r>
                      <a:rPr lang="en-US" sz="4000" b="0" i="1" kern="0" smtClean="0">
                        <a:latin typeface="Cambria Math" panose="02040503050406030204" pitchFamily="18" charset="0"/>
                        <a:ea typeface="Cambria Math" panose="02040503050406030204" pitchFamily="18" charset="0"/>
                      </a:rPr>
                      <m:t>=∅</m:t>
                    </m:r>
                  </m:oMath>
                </a14:m>
                <a:r>
                  <a:rPr lang="en-US" sz="4000" kern="0"/>
                  <a:t> và</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smtClean="0">
                          <a:latin typeface="Cambria Math" panose="02040503050406030204" pitchFamily="18" charset="0"/>
                          <a:ea typeface="Cambria Math" panose="02040503050406030204" pitchFamily="18" charset="0"/>
                        </a:rPr>
                        <m:t>∀</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𝑖</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𝑘</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𝑙</m:t>
                          </m:r>
                        </m:e>
                      </m:d>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𝑃𝑘</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𝑃𝑖</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𝑣</m:t>
                      </m:r>
                      <m:r>
                        <a:rPr lang="en-US" sz="4000" b="0" i="1" kern="0" smtClean="0">
                          <a:latin typeface="Cambria Math" panose="02040503050406030204" pitchFamily="18" charset="0"/>
                          <a:ea typeface="Cambria Math" panose="02040503050406030204" pitchFamily="18" charset="0"/>
                        </a:rPr>
                        <m:t>à </m:t>
                      </m:r>
                      <m:r>
                        <a:rPr lang="en-US" sz="4000" b="0" i="1" kern="0" smtClean="0">
                          <a:latin typeface="Cambria Math" panose="02040503050406030204" pitchFamily="18" charset="0"/>
                          <a:ea typeface="Cambria Math" panose="02040503050406030204" pitchFamily="18" charset="0"/>
                        </a:rPr>
                        <m:t>𝑃𝑙</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𝑃𝑖</m:t>
                      </m:r>
                      <m:r>
                        <a:rPr lang="en-US" sz="4000" b="0" i="1" kern="0" smtClean="0">
                          <a:latin typeface="Cambria Math" panose="02040503050406030204" pitchFamily="18" charset="0"/>
                          <a:ea typeface="Cambria Math" panose="02040503050406030204" pitchFamily="18" charset="0"/>
                        </a:rPr>
                        <m:t> </m:t>
                      </m:r>
                      <m:r>
                        <a:rPr lang="en-US" sz="4000" b="0" i="1" kern="0" smtClean="0">
                          <a:latin typeface="Cambria Math" panose="02040503050406030204" pitchFamily="18" charset="0"/>
                          <a:ea typeface="Cambria Math" panose="02040503050406030204" pitchFamily="18" charset="0"/>
                        </a:rPr>
                        <m:t>𝑡h</m:t>
                      </m:r>
                      <m:r>
                        <a:rPr lang="en-US" sz="4000" b="0" i="1" kern="0" smtClean="0">
                          <a:latin typeface="Cambria Math" panose="02040503050406030204" pitchFamily="18" charset="0"/>
                          <a:ea typeface="Cambria Math" panose="02040503050406030204" pitchFamily="18" charset="0"/>
                        </a:rPr>
                        <m:t>ì </m:t>
                      </m:r>
                      <m:r>
                        <a:rPr lang="en-US" sz="4000" b="0" i="1" kern="0" smtClean="0">
                          <a:latin typeface="Cambria Math" panose="02040503050406030204" pitchFamily="18" charset="0"/>
                          <a:ea typeface="Cambria Math" panose="02040503050406030204" pitchFamily="18" charset="0"/>
                        </a:rPr>
                        <m:t>𝑓</m:t>
                      </m:r>
                      <m:d>
                        <m:dPr>
                          <m:ctrlPr>
                            <a:rPr lang="en-US" sz="4000" b="0" i="1" kern="0" smtClean="0">
                              <a:latin typeface="Cambria Math" panose="02040503050406030204" pitchFamily="18" charset="0"/>
                              <a:ea typeface="Cambria Math" panose="02040503050406030204" pitchFamily="18" charset="0"/>
                            </a:rPr>
                          </m:ctrlPr>
                        </m:dPr>
                        <m:e>
                          <m:r>
                            <a:rPr lang="en-US" sz="4000" b="0" i="1" kern="0" smtClean="0">
                              <a:latin typeface="Cambria Math" panose="02040503050406030204" pitchFamily="18" charset="0"/>
                              <a:ea typeface="Cambria Math" panose="02040503050406030204" pitchFamily="18" charset="0"/>
                            </a:rPr>
                            <m:t>𝑃</m:t>
                          </m:r>
                          <m:r>
                            <a:rPr lang="en-US" sz="4000" b="0" i="1" kern="0" baseline="-25000" smtClean="0">
                              <a:latin typeface="Cambria Math" panose="02040503050406030204" pitchFamily="18" charset="0"/>
                              <a:ea typeface="Cambria Math" panose="02040503050406030204" pitchFamily="18" charset="0"/>
                            </a:rPr>
                            <m:t>𝑘</m:t>
                          </m:r>
                        </m:e>
                      </m:d>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𝑓</m:t>
                      </m:r>
                      <m:r>
                        <a:rPr lang="en-US" sz="4000" b="0" i="1" kern="0" smtClean="0">
                          <a:latin typeface="Cambria Math" panose="02040503050406030204" pitchFamily="18" charset="0"/>
                          <a:ea typeface="Cambria Math" panose="02040503050406030204" pitchFamily="18" charset="0"/>
                        </a:rPr>
                        <m:t>(</m:t>
                      </m:r>
                      <m:r>
                        <a:rPr lang="en-US" sz="4000" b="0" i="1" kern="0" smtClean="0">
                          <a:latin typeface="Cambria Math" panose="02040503050406030204" pitchFamily="18" charset="0"/>
                          <a:ea typeface="Cambria Math" panose="02040503050406030204" pitchFamily="18" charset="0"/>
                        </a:rPr>
                        <m:t>𝑃𝑙</m:t>
                      </m:r>
                      <m:r>
                        <a:rPr lang="en-US" sz="4000" b="0" i="1" kern="0" smtClean="0">
                          <a:latin typeface="Cambria Math" panose="02040503050406030204" pitchFamily="18" charset="0"/>
                          <a:ea typeface="Cambria Math" panose="02040503050406030204" pitchFamily="18" charset="0"/>
                        </a:rPr>
                        <m:t>)</m:t>
                      </m:r>
                    </m:oMath>
                  </m:oMathPara>
                </a14:m>
                <a:endParaRPr lang="en-US" sz="400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14138"/>
              </a:xfrm>
              <a:prstGeom prst="rect">
                <a:avLst/>
              </a:prstGeom>
              <a:blipFill>
                <a:blip r:embed="rId3"/>
                <a:stretch>
                  <a:fillRect l="-1622" t="-506" r="-176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671146954"/>
              </p:ext>
            </p:extLst>
          </p:nvPr>
        </p:nvGraphicFramePr>
        <p:xfrm>
          <a:off x="11163420" y="3245762"/>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908493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Bước 2: Sau khi đã phân hoạch xong tập P thành các tập P</a:t>
                </a:r>
                <a:r>
                  <a:rPr lang="en-US" sz="4000" kern="0" baseline="-25000"/>
                  <a:t>i</a:t>
                </a:r>
                <a:r>
                  <a:rPr lang="en-US" sz="4000" kern="0"/>
                  <a:t> đặc trưng bởi thuộc tính đích ri (r</a:t>
                </a:r>
                <a:r>
                  <a:rPr lang="en-US" sz="4000" kern="0" baseline="-25000"/>
                  <a:t>i</a:t>
                </a:r>
                <a:r>
                  <a:rPr lang="en-US" sz="4000" kern="0">
                    <a:sym typeface="Symbol" panose="05050102010706020507" pitchFamily="18" charset="2"/>
                  </a:rPr>
                  <a:t>R),</a:t>
                </a:r>
                <a:r>
                  <a:rPr lang="en-US" sz="4000" kern="0"/>
                  <a:t> bước</a:t>
                </a:r>
              </a:p>
              <a:p>
                <a:pPr marL="12065" marR="5080" algn="just">
                  <a:lnSpc>
                    <a:spcPct val="130000"/>
                  </a:lnSpc>
                </a:pPr>
                <a:r>
                  <a:rPr lang="en-US" sz="4000" kern="0"/>
                  <a:t>	 tiếp theo là ứng với mỗi phân hoạch P</a:t>
                </a:r>
                <a:r>
                  <a:rPr lang="en-US" sz="4000" kern="0" baseline="-25000"/>
                  <a:t>i</a:t>
                </a:r>
              </a:p>
              <a:p>
                <a:pPr marL="12065" marR="5080" algn="just">
                  <a:lnSpc>
                    <a:spcPct val="130000"/>
                  </a:lnSpc>
                </a:pPr>
                <a:r>
                  <a:rPr lang="en-US" sz="4000" kern="0"/>
                  <a:t>	 ta xây dựng các luật L</a:t>
                </a:r>
                <a:r>
                  <a:rPr lang="en-US" sz="4000" kern="0" baseline="-25000"/>
                  <a:t>i</a:t>
                </a:r>
                <a:r>
                  <a:rPr lang="en-US" sz="4000" kern="0"/>
                  <a:t>:  </a:t>
                </a:r>
                <a14:m>
                  <m:oMath xmlns:m="http://schemas.openxmlformats.org/officeDocument/2006/math">
                    <m:r>
                      <a:rPr lang="en-US" sz="4000" b="0" i="1" kern="0" smtClean="0">
                        <a:latin typeface="Cambria Math" panose="02040503050406030204" pitchFamily="18" charset="0"/>
                      </a:rPr>
                      <m:t>𝐺𝑇</m:t>
                    </m:r>
                    <m:r>
                      <a:rPr lang="en-US" sz="4000" b="0" i="1" kern="0" baseline="-2500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𝑟𝑖</m:t>
                    </m:r>
                  </m:oMath>
                </a14:m>
                <a:endParaRPr lang="en-US" sz="4000" kern="0" baseline="-25000"/>
              </a:p>
              <a:p>
                <a:pPr marL="12065" marR="5080" algn="just">
                  <a:lnSpc>
                    <a:spcPct val="130000"/>
                  </a:lnSpc>
                </a:pPr>
                <a:r>
                  <a:rPr lang="en-US" sz="4000" kern="0"/>
                  <a:t>Trong đó, GT</a:t>
                </a:r>
                <a:r>
                  <a:rPr lang="en-US" sz="4000" kern="0" baseline="-25000"/>
                  <a:t>i</a:t>
                </a:r>
                <a:r>
                  <a:rPr lang="en-US" sz="4000" kern="0"/>
                  <a:t> là mệnh đề được hình thành</a:t>
                </a:r>
              </a:p>
              <a:p>
                <a:pPr marL="12065" marR="5080" algn="just">
                  <a:lnSpc>
                    <a:spcPct val="130000"/>
                  </a:lnSpc>
                </a:pPr>
                <a:r>
                  <a:rPr lang="en-US" sz="4000" kern="0"/>
                  <a:t>bằng cách kết hợp các thuộc tính dẫn xuất.</a:t>
                </a:r>
              </a:p>
              <a:p>
                <a:pPr marL="12065" marR="5080" algn="just">
                  <a:lnSpc>
                    <a:spcPct val="130000"/>
                  </a:lnSpc>
                </a:pPr>
                <a:r>
                  <a:rPr lang="en-US" sz="4000" kern="0"/>
                  <a:t>Cụ thể, có 2 cách phân hoạch dễ thấy nhất.</a:t>
                </a:r>
              </a:p>
              <a:p>
                <a:pPr marL="1497965" marR="5080" lvl="2" indent="-571500" algn="just">
                  <a:lnSpc>
                    <a:spcPct val="130000"/>
                  </a:lnSpc>
                  <a:buFont typeface="Wingdings" panose="05000000000000000000" pitchFamily="2" charset="2"/>
                  <a:buChar char="§"/>
                </a:pPr>
                <a:r>
                  <a:rPr lang="en-US" sz="4000" kern="0"/>
                  <a:t>Cách 1: Cho mỗi người vào một danh sách phân hoạch: P</a:t>
                </a:r>
                <a:r>
                  <a:rPr lang="en-US" sz="4000" kern="0" baseline="-25000"/>
                  <a:t>1</a:t>
                </a:r>
                <a:r>
                  <a:rPr lang="en-US" sz="4000" kern="0"/>
                  <a:t>={Sarah}, P</a:t>
                </a:r>
                <a:r>
                  <a:rPr lang="en-US" sz="4000" kern="0" baseline="-25000"/>
                  <a:t>2</a:t>
                </a:r>
                <a:r>
                  <a:rPr lang="en-US" sz="4000" kern="0"/>
                  <a:t>={Dana},...,P</a:t>
                </a:r>
                <a:r>
                  <a:rPr lang="en-US" sz="4000" kern="0" baseline="-25000"/>
                  <a:t>8</a:t>
                </a:r>
                <a:r>
                  <a:rPr lang="en-US" sz="4000" kern="0"/>
                  <a:t>={Kartie}</a:t>
                </a:r>
              </a:p>
              <a:p>
                <a:pPr marL="1497965" marR="5080" lvl="2" indent="-571500" algn="just">
                  <a:lnSpc>
                    <a:spcPct val="130000"/>
                  </a:lnSpc>
                  <a:buFont typeface="Wingdings" panose="05000000000000000000" pitchFamily="2" charset="2"/>
                  <a:buChar char="§"/>
                </a:pPr>
                <a:r>
                  <a:rPr lang="en-US" sz="4000" kern="0"/>
                  <a:t>Cách 2: Tập 1={Nám}, Tập 2 = {Không}</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943906"/>
              </a:xfrm>
              <a:prstGeom prst="rect">
                <a:avLst/>
              </a:prstGeom>
              <a:blipFill>
                <a:blip r:embed="rId3"/>
                <a:stretch>
                  <a:fillRect l="-1766" t="-307" r="-1766" b="-299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181518242"/>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5529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Thử cách khác:</a:t>
                </a:r>
                <a:endParaRPr lang="en-US" sz="4000" kern="0" baseline="-25000"/>
              </a:p>
              <a:p>
                <a:pPr marL="12065" marR="5080" algn="just">
                  <a:lnSpc>
                    <a:spcPct val="130000"/>
                  </a:lnSpc>
                </a:pPr>
                <a:r>
                  <a:rPr lang="en-US" sz="4000" kern="0"/>
                  <a:t>Đầu tiên quan sát màu tóc, ta có</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𝑆𝑎𝑟𝑎h</m:t>
                          </m:r>
                          <m:r>
                            <a:rPr lang="en-US" sz="4000" b="0" i="1" kern="0" smtClean="0">
                              <a:latin typeface="Cambria Math" panose="02040503050406030204" pitchFamily="18" charset="0"/>
                            </a:rPr>
                            <m:t>, </m:t>
                          </m:r>
                          <m:r>
                            <a:rPr lang="en-US" sz="4000" b="0" i="1" kern="0" smtClean="0">
                              <a:latin typeface="Cambria Math" panose="02040503050406030204" pitchFamily="18" charset="0"/>
                            </a:rPr>
                            <m:t>𝐷𝑎𝑛𝑎</m:t>
                          </m:r>
                          <m:r>
                            <a:rPr lang="en-US" sz="4000" b="0" i="1" kern="0" smtClean="0">
                              <a:latin typeface="Cambria Math" panose="02040503050406030204" pitchFamily="18" charset="0"/>
                            </a:rPr>
                            <m:t>, </m:t>
                          </m:r>
                          <m:r>
                            <a:rPr lang="en-US" sz="4000" b="0" i="1" kern="0" smtClean="0">
                              <a:latin typeface="Cambria Math" panose="02040503050406030204" pitchFamily="18" charset="0"/>
                            </a:rPr>
                            <m:t>𝐴𝑚𝑖𝑒</m:t>
                          </m:r>
                          <m:r>
                            <a:rPr lang="en-US" sz="4000" b="0" i="1" kern="0" smtClean="0">
                              <a:latin typeface="Cambria Math" panose="02040503050406030204" pitchFamily="18" charset="0"/>
                            </a:rPr>
                            <m:t>, </m:t>
                          </m:r>
                          <m:r>
                            <a:rPr lang="en-US" sz="4000" b="0" i="1" kern="0" smtClean="0">
                              <a:latin typeface="Cambria Math" panose="02040503050406030204" pitchFamily="18" charset="0"/>
                            </a:rPr>
                            <m:t>𝐾𝑎𝑟𝑡𝑖𝑒</m:t>
                          </m:r>
                        </m:e>
                      </m:d>
                    </m:oMath>
                  </m:oMathPara>
                </a14:m>
                <a:endParaRPr lang="en-US" sz="4000" b="0" i="1" kern="0">
                  <a:latin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a:latin typeface="Cambria Math" panose="02040503050406030204" pitchFamily="18" charset="0"/>
                        </a:rPr>
                        <m:t>𝑃</m:t>
                      </m:r>
                      <m:r>
                        <a:rPr lang="en-US" sz="4000" b="0" i="1" kern="0" baseline="-25000" smtClean="0">
                          <a:latin typeface="Cambria Math" panose="02040503050406030204" pitchFamily="18" charset="0"/>
                        </a:rPr>
                        <m:t>đỏ</m:t>
                      </m:r>
                      <m:r>
                        <a:rPr lang="en-US" sz="4000" i="1" kern="0">
                          <a:latin typeface="Cambria Math" panose="02040503050406030204" pitchFamily="18" charset="0"/>
                        </a:rPr>
                        <m:t>=</m:t>
                      </m:r>
                      <m:d>
                        <m:dPr>
                          <m:begChr m:val="{"/>
                          <m:endChr m:val="}"/>
                          <m:ctrlPr>
                            <a:rPr lang="en-US" sz="4000" i="1" kern="0">
                              <a:latin typeface="Cambria Math" panose="02040503050406030204" pitchFamily="18" charset="0"/>
                            </a:rPr>
                          </m:ctrlPr>
                        </m:dPr>
                        <m:e>
                          <m:r>
                            <a:rPr lang="en-US" sz="4000" b="0" i="1" kern="0" smtClean="0">
                              <a:latin typeface="Cambria Math" panose="02040503050406030204" pitchFamily="18" charset="0"/>
                            </a:rPr>
                            <m:t>𝐸𝑚𝑖𝑙𝑖𝑒</m:t>
                          </m:r>
                        </m:e>
                      </m:d>
                    </m:oMath>
                  </m:oMathPara>
                </a14:m>
                <a:endParaRPr lang="en-US" sz="4000" kern="0"/>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𝐴𝑙𝑒𝑥</m:t>
                          </m:r>
                          <m:r>
                            <a:rPr lang="en-US" sz="4000" b="0" i="1" kern="0" smtClean="0">
                              <a:latin typeface="Cambria Math" panose="02040503050406030204" pitchFamily="18" charset="0"/>
                            </a:rPr>
                            <m:t>, </m:t>
                          </m:r>
                          <m:r>
                            <a:rPr lang="en-US" sz="4000" b="0" i="1" kern="0" smtClean="0">
                              <a:latin typeface="Cambria Math" panose="02040503050406030204" pitchFamily="18" charset="0"/>
                            </a:rPr>
                            <m:t>𝐽𝑜h𝑛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𝑃𝑒𝑡𝑒𝑟</m:t>
                          </m:r>
                        </m:e>
                      </m:d>
                    </m:oMath>
                  </m:oMathPara>
                </a14:m>
                <a:endParaRPr lang="en-US" sz="4000" kern="0"/>
              </a:p>
              <a:p>
                <a:pPr marL="12065" marR="5080" algn="just">
                  <a:lnSpc>
                    <a:spcPct val="130000"/>
                  </a:lnSpc>
                </a:pPr>
                <a:r>
                  <a:rPr lang="en-US" sz="4000" kern="0"/>
                  <a:t>Nhìn vào bảng ta thấy:</a:t>
                </a:r>
              </a:p>
              <a:p>
                <a:pPr marL="12065" marR="5080" algn="just">
                  <a:lnSpc>
                    <a:spcPct val="130000"/>
                  </a:lnSpc>
                </a:pPr>
                <a14:m>
                  <m:oMathPara xmlns:m="http://schemas.openxmlformats.org/officeDocument/2006/math">
                    <m:oMathParaPr>
                      <m:jc m:val="left"/>
                    </m:oMathParaPr>
                    <m:oMath xmlns:m="http://schemas.openxmlformats.org/officeDocument/2006/math">
                      <m:r>
                        <a:rPr lang="en-US" sz="4000" b="0" i="1" kern="0" smtClean="0">
                          <a:latin typeface="Cambria Math" panose="02040503050406030204" pitchFamily="18" charset="0"/>
                        </a:rPr>
                        <m:t>𝑃</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𝑡𝑜</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ườ</m:t>
                          </m:r>
                          <m:r>
                            <a:rPr lang="en-US" sz="4000" b="0" i="1" kern="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𝑘h</m:t>
                          </m:r>
                          <m:r>
                            <a:rPr lang="en-US" sz="4000" b="0" i="1" kern="0" smtClean="0">
                              <a:latin typeface="Cambria Math" panose="02040503050406030204" pitchFamily="18" charset="0"/>
                            </a:rPr>
                            <m:t>ô</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ị </m:t>
                          </m:r>
                          <m:r>
                            <a:rPr lang="en-US" sz="4000" b="0" i="1" kern="0" smtClean="0">
                              <a:latin typeface="Cambria Math" panose="02040503050406030204" pitchFamily="18" charset="0"/>
                            </a:rPr>
                            <m:t>𝑐h</m:t>
                          </m:r>
                          <m:r>
                            <a:rPr lang="en-US" sz="4000" b="0" i="1" kern="0" smtClean="0">
                              <a:latin typeface="Cambria Math" panose="02040503050406030204" pitchFamily="18" charset="0"/>
                            </a:rPr>
                            <m:t>á</m:t>
                          </m:r>
                          <m:r>
                            <a:rPr lang="en-US" sz="4000" b="0" i="1" kern="0" smtClean="0">
                              <a:latin typeface="Cambria Math" panose="02040503050406030204" pitchFamily="18" charset="0"/>
                            </a:rPr>
                            <m:t>𝑦</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ắ</m:t>
                          </m:r>
                          <m:r>
                            <a:rPr lang="en-US" sz="4000" b="0" i="1" kern="0" smtClean="0">
                              <a:latin typeface="Cambria Math" panose="02040503050406030204" pitchFamily="18" charset="0"/>
                            </a:rPr>
                            <m:t>𝑛𝑔</m:t>
                          </m:r>
                        </m:e>
                      </m:d>
                    </m:oMath>
                  </m:oMathPara>
                </a14:m>
                <a:endParaRPr lang="en-US" sz="4000" kern="0"/>
              </a:p>
              <a:p>
                <a:pPr marL="12065" marR="5080" algn="just">
                  <a:lnSpc>
                    <a:spcPct val="130000"/>
                  </a:lnSpc>
                </a:pPr>
                <a14:m>
                  <m:oMathPara xmlns:m="http://schemas.openxmlformats.org/officeDocument/2006/math">
                    <m:oMathParaPr>
                      <m:jc m:val="left"/>
                    </m:oMathParaPr>
                    <m:oMath xmlns:m="http://schemas.openxmlformats.org/officeDocument/2006/math">
                      <m:r>
                        <a:rPr lang="en-US" sz="4000" i="1" kern="0" smtClean="0">
                          <a:latin typeface="Cambria Math" panose="02040503050406030204" pitchFamily="18" charset="0"/>
                        </a:rPr>
                        <m:t>𝑃</m:t>
                      </m:r>
                      <m:r>
                        <a:rPr lang="en-US" sz="4000" b="0" i="1" kern="0" baseline="-25000" smtClean="0">
                          <a:latin typeface="Cambria Math" panose="02040503050406030204" pitchFamily="18" charset="0"/>
                        </a:rPr>
                        <m:t>đỏ</m:t>
                      </m:r>
                      <m:r>
                        <a:rPr lang="en-US" sz="4000" i="1" kern="0">
                          <a:latin typeface="Cambria Math" panose="02040503050406030204" pitchFamily="18" charset="0"/>
                        </a:rPr>
                        <m:t>=</m:t>
                      </m:r>
                      <m:d>
                        <m:dPr>
                          <m:begChr m:val="{"/>
                          <m:endChr m:val="}"/>
                          <m:ctrlPr>
                            <a:rPr lang="en-US" sz="4000" i="1" kern="0">
                              <a:latin typeface="Cambria Math" panose="02040503050406030204" pitchFamily="18" charset="0"/>
                            </a:rPr>
                          </m:ctrlPr>
                        </m:dPr>
                        <m:e>
                          <m:r>
                            <a:rPr lang="en-US" sz="4000" b="0" i="1" kern="0" smtClean="0">
                              <a:latin typeface="Cambria Math" panose="02040503050406030204" pitchFamily="18" charset="0"/>
                            </a:rPr>
                            <m:t>𝑡𝑜</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ườ</m:t>
                          </m:r>
                          <m:r>
                            <a:rPr lang="en-US" sz="4000" b="0" i="1" kern="0" smtClean="0">
                              <a:latin typeface="Cambria Math" panose="02040503050406030204" pitchFamily="18" charset="0"/>
                            </a:rPr>
                            <m:t>𝑖</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ị </m:t>
                          </m:r>
                          <m:r>
                            <a:rPr lang="en-US" sz="4000" b="0" i="1" kern="0" smtClean="0">
                              <a:latin typeface="Cambria Math" panose="02040503050406030204" pitchFamily="18" charset="0"/>
                            </a:rPr>
                            <m:t>𝑐h</m:t>
                          </m:r>
                          <m:r>
                            <a:rPr lang="en-US" sz="4000" b="0" i="1" kern="0" smtClean="0">
                              <a:latin typeface="Cambria Math" panose="02040503050406030204" pitchFamily="18" charset="0"/>
                            </a:rPr>
                            <m:t>á</m:t>
                          </m:r>
                          <m:r>
                            <a:rPr lang="en-US" sz="4000" b="0" i="1" kern="0" smtClean="0">
                              <a:latin typeface="Cambria Math" panose="02040503050406030204" pitchFamily="18" charset="0"/>
                            </a:rPr>
                            <m:t>𝑦</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ắ</m:t>
                          </m:r>
                          <m:r>
                            <a:rPr lang="en-US" sz="4000" b="0" i="1" kern="0" smtClean="0">
                              <a:latin typeface="Cambria Math" panose="02040503050406030204" pitchFamily="18" charset="0"/>
                            </a:rPr>
                            <m:t>𝑛𝑔</m:t>
                          </m:r>
                        </m:e>
                      </m:d>
                    </m:oMath>
                  </m:oMathPara>
                </a14:m>
                <a:endParaRPr lang="en-US" sz="4000" kern="0"/>
              </a:p>
              <a:p>
                <a:pPr marL="12065" marR="5080" algn="just">
                  <a:lnSpc>
                    <a:spcPct val="130000"/>
                  </a:lnSpc>
                </a:pPr>
                <a:r>
                  <a:rPr lang="en-US" sz="4000" kern="0"/>
                  <a:t>tức là P</a:t>
                </a:r>
                <a:r>
                  <a:rPr lang="en-US" sz="4000" kern="0" baseline="-25000"/>
                  <a:t>i</a:t>
                </a:r>
                <a:r>
                  <a:rPr lang="en-US" sz="4000" kern="0"/>
                  <a:t> có cùng chung thuộc tính mục tiêu. Còn lại P</a:t>
                </a:r>
                <a:r>
                  <a:rPr lang="en-US" sz="4000" kern="0" baseline="-25000"/>
                  <a:t>vàng</a:t>
                </a:r>
                <a:r>
                  <a:rPr lang="en-US" sz="4000" kern="0"/>
                  <a:t> có 2 trường hợp bị nám và không bị nám nên cần phải phân hoạch.</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943906"/>
              </a:xfrm>
              <a:prstGeom prst="rect">
                <a:avLst/>
              </a:prstGeom>
              <a:blipFill>
                <a:blip r:embed="rId3"/>
                <a:stretch>
                  <a:fillRect l="-1766" t="-307" r="-1766" b="-299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086983291"/>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D4A2AC8E-58B9-906E-B29D-44DA972D2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79029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theo, từ tập P</a:t>
                </a:r>
                <a:r>
                  <a:rPr lang="en-US" sz="4000" kern="0" baseline="-25000"/>
                  <a:t>nâu</a:t>
                </a:r>
                <a:r>
                  <a:rPr lang="en-US" sz="4000" kern="0"/>
                  <a:t>, ta quan sát thuộc tính chiều cao và phân hoạch dựa theo thuộc tính này:</a:t>
                </a:r>
                <a:endParaRPr lang="en-US" sz="4000" kern="0" baseline="-2500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𝐴𝑚𝑖𝑒</m:t>
                        </m:r>
                        <m:r>
                          <a:rPr lang="en-US" sz="4000" b="0" i="1" kern="0" smtClean="0">
                            <a:latin typeface="Cambria Math" panose="02040503050406030204" pitchFamily="18" charset="0"/>
                          </a:rPr>
                          <m:t>, </m:t>
                        </m:r>
                        <m:r>
                          <a:rPr lang="en-US" sz="4000" b="0" i="1" kern="0" smtClean="0">
                            <a:latin typeface="Cambria Math" panose="02040503050406030204" pitchFamily="18" charset="0"/>
                          </a:rPr>
                          <m:t>𝐾𝑎𝑟𝑡𝑖𝑒</m:t>
                        </m:r>
                      </m:e>
                    </m:d>
                  </m:oMath>
                </a14:m>
                <a:endParaRPr lang="en-US" sz="4000" b="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𝑐𝑎𝑜</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𝐷𝑎𝑛𝑎</m:t>
                        </m:r>
                      </m:e>
                    </m:d>
                  </m:oMath>
                </a14:m>
                <a:endParaRPr lang="en-US" sz="400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𝑇𝐵</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𝑆𝑎𝑟𝑎h</m:t>
                        </m:r>
                      </m:e>
                    </m:d>
                  </m:oMath>
                </a14:m>
                <a:endParaRPr lang="en-US" sz="4000" kern="0"/>
              </a:p>
              <a:p>
                <a:pPr marL="583565" marR="5080" indent="-571500" algn="just">
                  <a:lnSpc>
                    <a:spcPct val="130000"/>
                  </a:lnSpc>
                  <a:buFont typeface="Wingdings" panose="05000000000000000000" pitchFamily="2" charset="2"/>
                  <a:buChar char="§"/>
                </a:pPr>
                <a:r>
                  <a:rPr lang="en-US" sz="4000" kern="0"/>
                  <a:t>Quá trình này cứ tiếp tục cho đến khi</a:t>
                </a:r>
              </a:p>
              <a:p>
                <a:pPr marL="12065" marR="5080" algn="just">
                  <a:lnSpc>
                    <a:spcPct val="130000"/>
                  </a:lnSpc>
                </a:pPr>
                <a:r>
                  <a:rPr lang="en-US" sz="4000" kern="0"/>
                  <a:t>	 tất cả các nút lá của cây không còn</a:t>
                </a:r>
              </a:p>
              <a:p>
                <a:pPr marL="12065" marR="5080" algn="just">
                  <a:lnSpc>
                    <a:spcPct val="130000"/>
                  </a:lnSpc>
                </a:pPr>
                <a:r>
                  <a:rPr lang="en-US" sz="4000" kern="0"/>
                  <a:t>	 lẫn lộn giữa nám và không bị nám.</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r="-1766"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95520650"/>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9" name="Picture 8">
            <a:extLst>
              <a:ext uri="{FF2B5EF4-FFF2-40B4-BE49-F238E27FC236}">
                <a16:creationId xmlns:a16="http://schemas.microsoft.com/office/drawing/2014/main" id="{FA643385-C35B-682D-3CAF-9576E0665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0156" y="6721144"/>
            <a:ext cx="6709667" cy="2213640"/>
          </a:xfrm>
          <a:prstGeom prst="rect">
            <a:avLst/>
          </a:prstGeom>
        </p:spPr>
      </p:pic>
    </p:spTree>
    <p:extLst>
      <p:ext uri="{BB962C8B-B14F-4D97-AF65-F5344CB8AC3E}">
        <p14:creationId xmlns:p14="http://schemas.microsoft.com/office/powerpoint/2010/main" val="1671948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theo, từ tập P</a:t>
                </a:r>
                <a:r>
                  <a:rPr lang="en-US" sz="4000" kern="0" baseline="-25000"/>
                  <a:t>nâu, thấp</a:t>
                </a:r>
                <a:r>
                  <a:rPr lang="en-US" sz="4000" kern="0"/>
                  <a:t>, ta quan sát thuộc tính cân nặng và phân hoạch dựa theo thuộc tính này:</a:t>
                </a:r>
                <a:endParaRPr lang="en-US" sz="4000" kern="0" baseline="-2500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𝑛h</m:t>
                    </m:r>
                    <m:r>
                      <a:rPr lang="en-US" sz="4000" b="0" i="1" kern="0" smtClean="0">
                        <a:latin typeface="Cambria Math" panose="02040503050406030204" pitchFamily="18" charset="0"/>
                      </a:rPr>
                      <m:t>ẹ=</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𝐴𝑚𝑖𝑒</m:t>
                        </m:r>
                      </m:e>
                    </m:d>
                  </m:oMath>
                </a14:m>
                <a:endParaRPr lang="en-US" sz="4000" b="0" kern="0"/>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𝑃𝑣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m:t>
                    </m:r>
                    <m:r>
                      <a:rPr lang="en-US" sz="4000" b="0" i="1" kern="0" smtClean="0">
                        <a:latin typeface="Cambria Math" panose="02040503050406030204" pitchFamily="18" charset="0"/>
                      </a:rPr>
                      <m:t>𝑡h</m:t>
                    </m:r>
                    <m:r>
                      <a:rPr lang="en-US" sz="4000" b="0" i="1" kern="0" smtClean="0">
                        <a:latin typeface="Cambria Math" panose="02040503050406030204" pitchFamily="18" charset="0"/>
                      </a:rPr>
                      <m:t>ấ</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𝑡𝑟𝑢𝑛𝑔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ì</m:t>
                    </m:r>
                    <m:r>
                      <a:rPr lang="en-US" sz="4000" b="0" i="1" kern="0" smtClean="0">
                        <a:latin typeface="Cambria Math" panose="02040503050406030204" pitchFamily="18" charset="0"/>
                      </a:rPr>
                      <m:t>𝑛h</m:t>
                    </m:r>
                    <m:r>
                      <a:rPr lang="en-US" sz="4000" b="0" i="1" kern="0" smtClean="0">
                        <a:latin typeface="Cambria Math" panose="02040503050406030204" pitchFamily="18" charset="0"/>
                      </a:rPr>
                      <m:t>=</m:t>
                    </m:r>
                    <m:d>
                      <m:dPr>
                        <m:begChr m:val="{"/>
                        <m:endChr m:val="}"/>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𝐾𝑎𝑟𝑡𝑖𝑒</m:t>
                        </m:r>
                      </m:e>
                    </m:d>
                  </m:oMath>
                </a14:m>
                <a:endParaRPr lang="en-US" sz="4000" kern="0"/>
              </a:p>
              <a:p>
                <a:pPr marL="583565" marR="5080" indent="-571500" algn="just">
                  <a:lnSpc>
                    <a:spcPct val="130000"/>
                  </a:lnSpc>
                  <a:buFont typeface="Wingdings" panose="05000000000000000000" pitchFamily="2" charset="2"/>
                  <a:buChar char="§"/>
                </a:pPr>
                <a:r>
                  <a:rPr lang="en-US" sz="4000" kern="0"/>
                  <a:t>Có thể thấy rằng, qua mỗi bước phân</a:t>
                </a:r>
              </a:p>
              <a:p>
                <a:pPr marL="12065" marR="5080" algn="just">
                  <a:lnSpc>
                    <a:spcPct val="130000"/>
                  </a:lnSpc>
                </a:pPr>
                <a:r>
                  <a:rPr lang="en-US" sz="4000" kern="0"/>
                  <a:t>	 hoạch thì cây phân hoạch ngày càng</a:t>
                </a:r>
              </a:p>
              <a:p>
                <a:pPr marL="12065" marR="5080" algn="just">
                  <a:lnSpc>
                    <a:spcPct val="130000"/>
                  </a:lnSpc>
                </a:pPr>
                <a:r>
                  <a:rPr lang="en-US" sz="4000" kern="0"/>
                  <a:t>	 phình ra, quá trình này gọi là đâm chồi</a:t>
                </a:r>
              </a:p>
              <a:p>
                <a:pPr marL="12065" marR="5080" algn="just">
                  <a:lnSpc>
                    <a:spcPct val="130000"/>
                  </a:lnSpc>
                </a:pPr>
                <a:r>
                  <a:rPr lang="en-US" sz="4000" kern="0"/>
                  <a:t>	 hay còn gọi là cây định danh.</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r="-1766"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843231773"/>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314F710C-DB6D-922A-AA37-1D5D97C2519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71956" y="6799943"/>
            <a:ext cx="8045904" cy="3575958"/>
          </a:xfrm>
          <a:prstGeom prst="rect">
            <a:avLst/>
          </a:prstGeom>
        </p:spPr>
      </p:pic>
    </p:spTree>
    <p:extLst>
      <p:ext uri="{BB962C8B-B14F-4D97-AF65-F5344CB8AC3E}">
        <p14:creationId xmlns:p14="http://schemas.microsoft.com/office/powerpoint/2010/main" val="23665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Để chuyển từ tri thức học thành luật, đi đi từ nút gốc đến lá</a:t>
                </a:r>
              </a:p>
              <a:p>
                <a:pPr marL="12065" marR="5080" algn="just">
                  <a:lnSpc>
                    <a:spcPct val="130000"/>
                  </a:lnSpc>
                </a:pPr>
                <a:r>
                  <a:rPr lang="en-US" sz="4000" kern="0"/>
                  <a:t>	 lấy nút gốc làm GT, nút lá làm KL </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𝑖𝑓</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𝑀</m:t>
                        </m:r>
                        <m:r>
                          <a:rPr lang="en-US" sz="4000" b="0" i="1" kern="0" smtClean="0">
                            <a:latin typeface="Cambria Math" panose="02040503050406030204" pitchFamily="18" charset="0"/>
                          </a:rPr>
                          <m:t>à</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𝑡</m:t>
                        </m:r>
                        <m:r>
                          <a:rPr lang="en-US" sz="4000" b="0" i="1" kern="0" smtClean="0">
                            <a:latin typeface="Cambria Math" panose="02040503050406030204" pitchFamily="18" charset="0"/>
                          </a:rPr>
                          <m:t>ó</m:t>
                        </m:r>
                        <m:r>
                          <a:rPr lang="en-US" sz="4000" b="0" i="1" kern="0" smtClean="0">
                            <a:latin typeface="Cambria Math" panose="02040503050406030204" pitchFamily="18" charset="0"/>
                          </a:rPr>
                          <m:t>𝑐</m:t>
                        </m:r>
                        <m:r>
                          <a:rPr lang="en-US" sz="4000" b="0" i="1" kern="0" smtClean="0">
                            <a:latin typeface="Cambria Math" panose="02040503050406030204" pitchFamily="18" charset="0"/>
                          </a:rPr>
                          <m:t>=</m:t>
                        </m:r>
                        <m:r>
                          <a:rPr lang="en-US" sz="4000" b="0" i="1" kern="0" smtClean="0">
                            <a:latin typeface="Cambria Math" panose="02040503050406030204" pitchFamily="18" charset="0"/>
                          </a:rPr>
                          <m:t>𝑣</m:t>
                        </m:r>
                        <m:r>
                          <a:rPr lang="en-US" sz="4000" b="0" i="1" kern="0" smtClean="0">
                            <a:latin typeface="Cambria Math" panose="02040503050406030204" pitchFamily="18" charset="0"/>
                          </a:rPr>
                          <m:t>à</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𝑎𝑛𝑑</m:t>
                    </m:r>
                    <m:r>
                      <a:rPr lang="en-US" sz="4000" b="0" i="1" kern="0" smtClean="0">
                        <a:latin typeface="Cambria Math" panose="02040503050406030204" pitchFamily="18" charset="0"/>
                      </a:rPr>
                      <m:t> </m:t>
                    </m:r>
                  </m:oMath>
                </a14:m>
                <a:br>
                  <a:rPr lang="en-US" sz="4000" b="0" i="1" kern="0">
                    <a:latin typeface="Cambria Math" panose="02040503050406030204" pitchFamily="18" charset="0"/>
                  </a:rPr>
                </a:br>
                <a14:m>
                  <m:oMath xmlns:m="http://schemas.openxmlformats.org/officeDocument/2006/math">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r>
                          <a:rPr lang="en-US" sz="4000" b="0" i="1" kern="0" smtClean="0">
                            <a:latin typeface="Cambria Math" panose="02040503050406030204" pitchFamily="18" charset="0"/>
                          </a:rPr>
                          <m:t>=</m:t>
                        </m:r>
                        <m:r>
                          <a:rPr lang="en-US" sz="4000" b="0" i="1" kern="0" smtClean="0">
                            <a:latin typeface="Cambria Math" panose="02040503050406030204" pitchFamily="18" charset="0"/>
                          </a:rPr>
                          <m:t>𝑡𝑟𝑢𝑛𝑔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𝑏</m:t>
                        </m:r>
                        <m:r>
                          <a:rPr lang="en-US" sz="4000" b="0" i="1" kern="0" smtClean="0">
                            <a:latin typeface="Cambria Math" panose="02040503050406030204" pitchFamily="18" charset="0"/>
                          </a:rPr>
                          <m:t>ì</m:t>
                        </m:r>
                        <m:r>
                          <a:rPr lang="en-US" sz="4000" b="0" i="1" kern="0" smtClean="0">
                            <a:latin typeface="Cambria Math" panose="02040503050406030204" pitchFamily="18" charset="0"/>
                          </a:rPr>
                          <m:t>𝑛h</m:t>
                        </m:r>
                      </m:e>
                    </m:d>
                    <m:r>
                      <a:rPr lang="en-US" sz="4000" b="0" i="1" kern="0" smtClean="0">
                        <a:latin typeface="Cambria Math" panose="02040503050406030204" pitchFamily="18" charset="0"/>
                      </a:rPr>
                      <m:t>𝑡h𝑒𝑛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𝑁</m:t>
                    </m:r>
                    <m:r>
                      <a:rPr lang="en-US" sz="4000" b="0" i="1" kern="0" smtClean="0">
                        <a:latin typeface="Cambria Math" panose="02040503050406030204" pitchFamily="18" charset="0"/>
                      </a:rPr>
                      <m:t>á</m:t>
                    </m:r>
                    <m:r>
                      <a:rPr lang="en-US" sz="4000" b="0" i="1" kern="0" smtClean="0">
                        <a:latin typeface="Cambria Math" panose="02040503050406030204" pitchFamily="18" charset="0"/>
                      </a:rPr>
                      <m:t>𝑚</m:t>
                    </m:r>
                    <m:r>
                      <a:rPr lang="en-US" sz="4000" b="0" i="1" kern="0" smtClean="0">
                        <a:latin typeface="Cambria Math" panose="02040503050406030204" pitchFamily="18" charset="0"/>
                      </a:rPr>
                      <m:t>"</m:t>
                    </m:r>
                  </m:oMath>
                </a14:m>
                <a:endParaRPr lang="en-US" sz="4000" kern="0"/>
              </a:p>
              <a:p>
                <a:pPr marL="583565" marR="5080" indent="-571500" algn="just">
                  <a:lnSpc>
                    <a:spcPct val="130000"/>
                  </a:lnSpc>
                  <a:buFont typeface="Wingdings" panose="05000000000000000000" pitchFamily="2" charset="2"/>
                  <a:buChar char="§"/>
                </a:pPr>
                <a:r>
                  <a:rPr lang="en-US" sz="4000" kern="0"/>
                  <a:t>Câu hỏi đặt ra: Nếu từ đầu ta không</a:t>
                </a:r>
              </a:p>
              <a:p>
                <a:pPr marL="12065" marR="5080" algn="just">
                  <a:lnSpc>
                    <a:spcPct val="130000"/>
                  </a:lnSpc>
                </a:pPr>
                <a:r>
                  <a:rPr lang="en-US" sz="4000" kern="0"/>
                  <a:t>	 chọn thuộc tính màu tóc để phân hoạch</a:t>
                </a:r>
              </a:p>
              <a:p>
                <a:pPr marL="12065" marR="5080" algn="just">
                  <a:lnSpc>
                    <a:spcPct val="130000"/>
                  </a:lnSpc>
                </a:pPr>
                <a:r>
                  <a:rPr lang="en-US" sz="4000" kern="0"/>
                  <a:t>	 mà chọn thuộc tính khác như chiều cao</a:t>
                </a:r>
              </a:p>
              <a:p>
                <a:pPr marL="12065" marR="5080" algn="just">
                  <a:lnSpc>
                    <a:spcPct val="130000"/>
                  </a:lnSpc>
                </a:pPr>
                <a:r>
                  <a:rPr lang="en-US" sz="4000" kern="0"/>
                  <a:t>	 thì cách nào sẽ tốt hơn?</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43468"/>
              </a:xfrm>
              <a:prstGeom prst="rect">
                <a:avLst/>
              </a:prstGeom>
              <a:blipFill>
                <a:blip r:embed="rId3"/>
                <a:stretch>
                  <a:fillRect l="-1622" t="-384" b="-393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21731211"/>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314F710C-DB6D-922A-AA37-1D5D97C2519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71956" y="6799943"/>
            <a:ext cx="8045904" cy="3575958"/>
          </a:xfrm>
          <a:prstGeom prst="rect">
            <a:avLst/>
          </a:prstGeom>
        </p:spPr>
      </p:pic>
    </p:spTree>
    <p:extLst>
      <p:ext uri="{BB962C8B-B14F-4D97-AF65-F5344CB8AC3E}">
        <p14:creationId xmlns:p14="http://schemas.microsoft.com/office/powerpoint/2010/main" val="140554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584636532"/>
              </p:ext>
            </p:extLst>
          </p:nvPr>
        </p:nvGraphicFramePr>
        <p:xfrm>
          <a:off x="6380956" y="3672887"/>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03282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054577708"/>
              </p:ext>
            </p:extLst>
          </p:nvPr>
        </p:nvGraphicFramePr>
        <p:xfrm>
          <a:off x="11425150" y="3903111"/>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6B374FCD-D952-86CA-E419-695899697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56" y="4298715"/>
            <a:ext cx="10028312" cy="4457028"/>
          </a:xfrm>
          <a:prstGeom prst="rect">
            <a:avLst/>
          </a:prstGeom>
        </p:spPr>
      </p:pic>
    </p:spTree>
    <p:extLst>
      <p:ext uri="{BB962C8B-B14F-4D97-AF65-F5344CB8AC3E}">
        <p14:creationId xmlns:p14="http://schemas.microsoft.com/office/powerpoint/2010/main" val="142207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817448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Giải thuật Quinland quyết định thuộc tính phân hoạch bằng cách xây dựng các vector đặc trưng cho mỗi giá trị của từng thuộc tính dẫn xuất và mục tiêu.</a:t>
                </a:r>
              </a:p>
              <a:p>
                <a:pPr marL="583565" marR="5080" indent="-571500" algn="just">
                  <a:lnSpc>
                    <a:spcPct val="130000"/>
                  </a:lnSpc>
                  <a:buFont typeface="Wingdings" panose="05000000000000000000" pitchFamily="2" charset="2"/>
                  <a:buChar char="§"/>
                </a:pPr>
                <a:r>
                  <a:rPr lang="en-US" sz="4000" kern="0"/>
                  <a:t>Với mỗi thuộc tính dẫn xuất A có thể sử dụng để phân hoạch, tính</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𝐴</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𝑗</m:t>
                        </m:r>
                      </m:e>
                    </m:d>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𝑇𝑗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1</m:t>
                        </m:r>
                      </m:e>
                    </m:d>
                    <m:r>
                      <a:rPr lang="en-US" sz="3600" b="0" i="1" kern="0" smtClean="0">
                        <a:latin typeface="Cambria Math" panose="02040503050406030204" pitchFamily="18" charset="0"/>
                      </a:rPr>
                      <m:t>, </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r>
                      <a:rPr lang="en-US" sz="3600" b="0" i="1" kern="0" smtClean="0">
                        <a:latin typeface="Cambria Math" panose="02040503050406030204" pitchFamily="18" charset="0"/>
                      </a:rPr>
                      <m:t>(</m:t>
                    </m:r>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𝑟𝑛</m:t>
                    </m:r>
                    <m:r>
                      <a:rPr lang="en-US" sz="3600" b="0" i="1" kern="0" smtClean="0">
                        <a:latin typeface="Cambria Math" panose="02040503050406030204" pitchFamily="18" charset="0"/>
                      </a:rPr>
                      <m:t>)) ,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oMath>
                </a14:m>
                <a:endParaRPr lang="en-US" sz="3600" b="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𝐴</m:t>
                    </m:r>
                    <m:r>
                      <a:rPr lang="en-US" sz="3600" b="0" i="1" kern="0" smtClean="0">
                        <a:latin typeface="Cambria Math" panose="02040503050406030204" pitchFamily="18" charset="0"/>
                      </a:rPr>
                      <m:t>:</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𝑑</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𝑥𝑢</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𝑡</m:t>
                    </m:r>
                  </m:oMath>
                </a14:m>
                <a:r>
                  <a:rPr lang="en-US" sz="3600" kern="0"/>
                  <a:t>		</a:t>
                </a:r>
                <a14:m>
                  <m:oMath xmlns:m="http://schemas.openxmlformats.org/officeDocument/2006/math">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1</m:t>
                    </m:r>
                    <m:r>
                      <a:rPr lang="en-US" sz="3600" b="0" i="1" kern="0" smtClean="0">
                        <a:latin typeface="Cambria Math" panose="02040503050406030204" pitchFamily="18" charset="0"/>
                      </a:rPr>
                      <m:t>, </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r>
                      <a:rPr lang="en-US" sz="3600" b="0" i="1" kern="0" smtClean="0">
                        <a:latin typeface="Cambria Math" panose="02040503050406030204" pitchFamily="18" charset="0"/>
                      </a:rPr>
                      <m:t>, …, </m:t>
                    </m:r>
                    <m:r>
                      <a:rPr lang="en-US" sz="3600" b="0" i="1" kern="0" smtClean="0">
                        <a:latin typeface="Cambria Math" panose="02040503050406030204" pitchFamily="18" charset="0"/>
                      </a:rPr>
                      <m:t>𝑟𝑛</m:t>
                    </m:r>
                    <m:r>
                      <a:rPr lang="en-US" sz="3600" b="0" i="1" kern="0" smtClean="0">
                        <a:latin typeface="Cambria Math" panose="02040503050406030204" pitchFamily="18" charset="0"/>
                      </a:rPr>
                      <m:t>:</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oMath>
                </a14:m>
                <a:endParaRPr lang="en-US" sz="360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𝑟𝑗</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𝑇𝐴𝑖𝑗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𝑇𝐴𝑗</m:t>
                    </m:r>
                  </m:oMath>
                </a14:m>
                <a:endParaRPr lang="en-US" sz="3600" kern="0" baseline="-2500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r>
                      <a:rPr lang="en-US" sz="3600" b="0" i="1" kern="0" baseline="-25000" smtClean="0">
                        <a:latin typeface="Cambria Math" panose="02040503050406030204" pitchFamily="18" charset="0"/>
                      </a:rPr>
                      <m:t>𝐴𝑖𝑗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ầ</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ử </m:t>
                    </m:r>
                    <m:r>
                      <a:rPr lang="en-US" sz="3600" b="0" i="1" kern="0" smtClean="0">
                        <a:latin typeface="Cambria Math" panose="02040503050406030204" pitchFamily="18" charset="0"/>
                      </a:rPr>
                      <m:t>𝑡𝑟𝑜𝑛𝑔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h𝑜</m:t>
                    </m:r>
                    <m:r>
                      <a:rPr lang="en-US" sz="3600" b="0" i="1" kern="0" smtClean="0">
                        <a:latin typeface="Cambria Math" panose="02040503050406030204" pitchFamily="18" charset="0"/>
                      </a:rPr>
                      <m:t>ạ</m:t>
                    </m:r>
                    <m:r>
                      <a:rPr lang="en-US" sz="3600" b="0" i="1" kern="0" smtClean="0">
                        <a:latin typeface="Cambria Math" panose="02040503050406030204" pitchFamily="18" charset="0"/>
                      </a:rPr>
                      <m:t>𝑐h</m:t>
                    </m:r>
                    <m:r>
                      <a:rPr lang="en-US" sz="3600" b="0" i="1" kern="0" smtClean="0">
                        <a:latin typeface="Cambria Math" panose="02040503050406030204" pitchFamily="18" charset="0"/>
                      </a:rPr>
                      <m:t> </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𝐴</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𝑗</m:t>
                    </m:r>
                    <m:r>
                      <a:rPr lang="en-US" sz="3600" b="0" i="1" kern="0" smtClean="0">
                        <a:latin typeface="Cambria Math" panose="02040503050406030204" pitchFamily="18" charset="0"/>
                      </a:rPr>
                      <m:t> </m:t>
                    </m:r>
                  </m:oMath>
                </a14:m>
                <a:br>
                  <a:rPr lang="en-US" sz="3600" b="0" i="1" kern="0">
                    <a:latin typeface="Cambria Math" panose="02040503050406030204" pitchFamily="18" charset="0"/>
                  </a:rPr>
                </a:br>
                <a:r>
                  <a:rPr lang="en-US" sz="3600" b="0" i="1" kern="0">
                    <a:latin typeface="Cambria Math" panose="02040503050406030204" pitchFamily="18" charset="0"/>
                  </a:rPr>
                  <a:t>         </a:t>
                </a:r>
                <a14:m>
                  <m:oMath xmlns:m="http://schemas.openxmlformats.org/officeDocument/2006/math">
                    <m:r>
                      <a:rPr lang="en-US" sz="3600" b="0" i="1" kern="0" smtClean="0">
                        <a:latin typeface="Cambria Math" panose="02040503050406030204" pitchFamily="18" charset="0"/>
                      </a:rPr>
                      <m:t>𝑣</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𝑟</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𝑇</m:t>
                    </m:r>
                    <m:r>
                      <a:rPr lang="en-US" sz="3600" b="0" i="1" kern="0" baseline="-25000" smtClean="0">
                        <a:latin typeface="Cambria Math" panose="02040503050406030204" pitchFamily="18" charset="0"/>
                      </a:rPr>
                      <m:t>𝐴𝑗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ầ</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ử </m:t>
                    </m:r>
                    <m:r>
                      <a:rPr lang="en-US" sz="3600" b="0" i="1" kern="0" smtClean="0">
                        <a:latin typeface="Cambria Math" panose="02040503050406030204" pitchFamily="18" charset="0"/>
                      </a:rPr>
                      <m:t>𝑡𝑟𝑜𝑛𝑔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𝑝h</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h𝑜</m:t>
                    </m:r>
                    <m:r>
                      <a:rPr lang="en-US" sz="3600" b="0" i="1" kern="0" smtClean="0">
                        <a:latin typeface="Cambria Math" panose="02040503050406030204" pitchFamily="18" charset="0"/>
                      </a:rPr>
                      <m:t>ạ</m:t>
                    </m:r>
                    <m:r>
                      <a:rPr lang="en-US" sz="3600" b="0" i="1" kern="0" smtClean="0">
                        <a:latin typeface="Cambria Math" panose="02040503050406030204" pitchFamily="18" charset="0"/>
                      </a:rPr>
                      <m:t>𝑐h</m:t>
                    </m:r>
                    <m:r>
                      <a:rPr lang="en-US" sz="3600" b="0" i="1" kern="0" smtClean="0">
                        <a:latin typeface="Cambria Math" panose="02040503050406030204" pitchFamily="18" charset="0"/>
                      </a:rPr>
                      <m:t> </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𝐴</m:t>
                    </m:r>
                    <m:r>
                      <a:rPr lang="en-US" sz="3600" b="0" i="1" kern="0" smtClean="0">
                        <a:latin typeface="Cambria Math" panose="02040503050406030204" pitchFamily="18" charset="0"/>
                      </a:rPr>
                      <m:t> </m:t>
                    </m:r>
                    <m:r>
                      <a:rPr lang="en-US" sz="3600" b="0" i="1" kern="0" smtClean="0">
                        <a:latin typeface="Cambria Math" panose="02040503050406030204" pitchFamily="18" charset="0"/>
                      </a:rPr>
                      <m:t>𝑙</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𝑗</m:t>
                    </m:r>
                  </m:oMath>
                </a14:m>
                <a:endParaRPr lang="en-US" sz="3600" kern="0"/>
              </a:p>
              <a:p>
                <a:pPr marL="583565" marR="5080" indent="-571500" algn="just">
                  <a:lnSpc>
                    <a:spcPct val="130000"/>
                  </a:lnSpc>
                  <a:buFont typeface="Wingdings" panose="05000000000000000000" pitchFamily="2" charset="2"/>
                  <a:buChar char="§"/>
                </a:pPr>
                <a:r>
                  <a:rPr lang="en-US" sz="3600" kern="0"/>
                  <a:t>Lưu ý: </a:t>
                </a:r>
                <a14:m>
                  <m:oMath xmlns:m="http://schemas.openxmlformats.org/officeDocument/2006/math">
                    <m:r>
                      <m:rPr>
                        <m:sty m:val="p"/>
                      </m:rPr>
                      <a:rPr lang="en-US" sz="3600" b="0" i="0" kern="0" smtClean="0">
                        <a:latin typeface="Cambria Math" panose="02040503050406030204" pitchFamily="18" charset="0"/>
                      </a:rPr>
                      <m:t>T</m:t>
                    </m:r>
                    <m:d>
                      <m:dPr>
                        <m:ctrlPr>
                          <a:rPr lang="en-US" sz="3600" b="0" i="1" kern="0" smtClean="0">
                            <a:latin typeface="Cambria Math" panose="02040503050406030204" pitchFamily="18" charset="0"/>
                          </a:rPr>
                        </m:ctrlPr>
                      </m:dPr>
                      <m:e>
                        <m:r>
                          <m:rPr>
                            <m:sty m:val="p"/>
                          </m:rPr>
                          <a:rPr lang="en-US" sz="3600" b="0" i="0" kern="0" smtClean="0">
                            <a:latin typeface="Cambria Math" panose="02040503050406030204" pitchFamily="18" charset="0"/>
                          </a:rPr>
                          <m:t>j</m:t>
                        </m:r>
                        <m:r>
                          <a:rPr lang="en-US" sz="3600" b="0" i="0" kern="0" smtClean="0">
                            <a:latin typeface="Cambria Math" panose="02040503050406030204" pitchFamily="18" charset="0"/>
                          </a:rPr>
                          <m:t>,</m:t>
                        </m:r>
                        <m:r>
                          <m:rPr>
                            <m:sty m:val="p"/>
                          </m:rPr>
                          <a:rPr lang="en-US" sz="3600" b="0" i="0" kern="0" smtClean="0">
                            <a:latin typeface="Cambria Math" panose="02040503050406030204" pitchFamily="18" charset="0"/>
                          </a:rPr>
                          <m:t>r</m:t>
                        </m:r>
                        <m:r>
                          <a:rPr lang="en-US" sz="3600" b="0" i="0" kern="0" baseline="-25000" smtClean="0">
                            <a:latin typeface="Cambria Math" panose="02040503050406030204" pitchFamily="18" charset="0"/>
                          </a:rPr>
                          <m:t>1</m:t>
                        </m:r>
                      </m:e>
                    </m:d>
                    <m:r>
                      <a:rPr lang="en-US" sz="3600" b="0" i="0" kern="0" smtClean="0">
                        <a:latin typeface="Cambria Math" panose="02040503050406030204" pitchFamily="18" charset="0"/>
                      </a:rPr>
                      <m:t>+</m:t>
                    </m:r>
                    <m:r>
                      <a:rPr lang="en-US" sz="3600" b="0" i="1" kern="0" smtClean="0">
                        <a:latin typeface="Cambria Math" panose="02040503050406030204" pitchFamily="18" charset="0"/>
                      </a:rPr>
                      <m:t> </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m:t>
                        </m:r>
                        <m:r>
                          <a:rPr lang="en-US" sz="3600" b="0" i="1" kern="0" baseline="-25000" smtClean="0">
                            <a:latin typeface="Cambria Math" panose="02040503050406030204" pitchFamily="18" charset="0"/>
                          </a:rPr>
                          <m:t>2</m:t>
                        </m:r>
                      </m:e>
                    </m:d>
                    <m:r>
                      <a:rPr lang="en-US" sz="3600" b="0" i="1" kern="0" smtClean="0">
                        <a:latin typeface="Cambria Math" panose="02040503050406030204" pitchFamily="18" charset="0"/>
                      </a:rPr>
                      <m:t>+…+</m:t>
                    </m:r>
                    <m:r>
                      <a:rPr lang="en-US" sz="3600" b="0" i="1" kern="0" smtClean="0">
                        <a:latin typeface="Cambria Math" panose="02040503050406030204" pitchFamily="18" charset="0"/>
                      </a:rPr>
                      <m:t>𝑇</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𝑗</m:t>
                        </m:r>
                        <m:r>
                          <a:rPr lang="en-US" sz="3600" b="0" i="1" kern="0" smtClean="0">
                            <a:latin typeface="Cambria Math" panose="02040503050406030204" pitchFamily="18" charset="0"/>
                          </a:rPr>
                          <m:t>,</m:t>
                        </m:r>
                        <m:r>
                          <a:rPr lang="en-US" sz="3600" b="0" i="1" kern="0" smtClean="0">
                            <a:latin typeface="Cambria Math" panose="02040503050406030204" pitchFamily="18" charset="0"/>
                          </a:rPr>
                          <m:t>𝑟𝑛</m:t>
                        </m:r>
                      </m:e>
                    </m:d>
                    <m:r>
                      <a:rPr lang="en-US" sz="3600" b="0" i="1" kern="0" smtClean="0">
                        <a:latin typeface="Cambria Math" panose="02040503050406030204" pitchFamily="18" charset="0"/>
                      </a:rPr>
                      <m:t>=1 </m:t>
                    </m:r>
                  </m:oMath>
                </a14:m>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8174482"/>
              </a:xfrm>
              <a:prstGeom prst="rect">
                <a:avLst/>
              </a:prstGeom>
              <a:blipFill>
                <a:blip r:embed="rId3"/>
                <a:stretch>
                  <a:fillRect l="-1622" t="-373" r="-1802" b="-23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spTree>
    <p:extLst>
      <p:ext uri="{BB962C8B-B14F-4D97-AF65-F5344CB8AC3E}">
        <p14:creationId xmlns:p14="http://schemas.microsoft.com/office/powerpoint/2010/main" val="1051692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Như vậy nếu 1 thuộc tính A có thể nhận 1 trong 5 giá trị khác nhau thì nó sẽ có 5 vector đặc trưng.</a:t>
            </a:r>
          </a:p>
          <a:p>
            <a:pPr marL="583565" marR="5080" indent="-571500" algn="just">
              <a:lnSpc>
                <a:spcPct val="130000"/>
              </a:lnSpc>
              <a:buFont typeface="Wingdings" panose="05000000000000000000" pitchFamily="2" charset="2"/>
              <a:buChar char="§"/>
            </a:pPr>
            <a:r>
              <a:rPr lang="en-US" sz="4000" kern="0"/>
              <a:t>Một vector V</a:t>
            </a:r>
            <a:r>
              <a:rPr lang="en-US" sz="4000" kern="0" baseline="-25000"/>
              <a:t>Aj</a:t>
            </a:r>
            <a:r>
              <a:rPr lang="en-US" sz="4000" kern="0"/>
              <a:t> được gọi là vector đơn vị nếu chỉ có duy nhất 1 thành phần có giá trị là 1, các thành phần khác có giá trị là 0.</a:t>
            </a:r>
          </a:p>
          <a:p>
            <a:pPr marL="583565" marR="5080" indent="-571500" algn="just">
              <a:lnSpc>
                <a:spcPct val="130000"/>
              </a:lnSpc>
              <a:buFont typeface="Wingdings" panose="05000000000000000000" pitchFamily="2" charset="2"/>
              <a:buChar char="§"/>
            </a:pPr>
            <a:r>
              <a:rPr lang="en-US" sz="4000" kern="0"/>
              <a:t>Thuộc tính được chọn để phân hoạch là thuộc tính có nhiều vector đơn vị nhất.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spTree>
    <p:extLst>
      <p:ext uri="{BB962C8B-B14F-4D97-AF65-F5344CB8AC3E}">
        <p14:creationId xmlns:p14="http://schemas.microsoft.com/office/powerpoint/2010/main" val="245905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1460500"/>
            <a:ext cx="16916400" cy="6030497"/>
          </a:xfrm>
          <a:prstGeom prst="rect">
            <a:avLst/>
          </a:prstGeom>
        </p:spPr>
        <p:txBody>
          <a:bodyPr vert="horz" wrap="square" lIns="0" tIns="12700" rIns="0" bIns="0" rtlCol="0">
            <a:spAutoFit/>
          </a:bodyPr>
          <a:lstStyle/>
          <a:p>
            <a:pPr marL="146050" marR="5080" indent="-133985" algn="just">
              <a:lnSpc>
                <a:spcPct val="130000"/>
              </a:lnSpc>
            </a:pPr>
            <a:r>
              <a:rPr lang="en-US" sz="4000" spc="-5">
                <a:cs typeface="Source Sans Pro Light"/>
              </a:rPr>
              <a:t>Trong chương 6 đã thảo luận về biểu diễn và suy luận tri thức. Trong trường hợp này giả định đã có sẵn tri thức và có thể biểu diễn tường minh tri thức.</a:t>
            </a:r>
          </a:p>
          <a:p>
            <a:pPr marL="146050" marR="5080" indent="-133985" algn="just">
              <a:lnSpc>
                <a:spcPct val="130000"/>
              </a:lnSpc>
            </a:pPr>
            <a:r>
              <a:rPr lang="en-US" sz="4000" spc="-5"/>
              <a:t>Tuy vậy, trong nhiều tình huống sẽ không có sẵn tri thức như:</a:t>
            </a:r>
          </a:p>
          <a:p>
            <a:pPr marL="1497965" marR="5080" lvl="2" indent="-571500" algn="just">
              <a:lnSpc>
                <a:spcPct val="130000"/>
              </a:lnSpc>
              <a:buFont typeface="Wingdings" panose="05000000000000000000" pitchFamily="2" charset="2"/>
              <a:buChar char="§"/>
            </a:pPr>
            <a:r>
              <a:rPr lang="en-US" sz="3600" spc="-5"/>
              <a:t>Kỹ sư tri thức cần thu nhận tri thức từ chuyên gia cùng lĩnh vực</a:t>
            </a:r>
          </a:p>
          <a:p>
            <a:pPr marL="1497965" marR="5080" lvl="2" indent="-571500" algn="just">
              <a:lnSpc>
                <a:spcPct val="130000"/>
              </a:lnSpc>
              <a:buFont typeface="Wingdings" panose="05000000000000000000" pitchFamily="2" charset="2"/>
              <a:buChar char="§"/>
            </a:pPr>
            <a:r>
              <a:rPr lang="en-US" sz="3600" spc="-5"/>
              <a:t>Cần biết các luật mô tả lĩnh vực cụ thể</a:t>
            </a:r>
          </a:p>
          <a:p>
            <a:pPr marL="1497965" marR="5080" lvl="2" indent="-571500" algn="just">
              <a:lnSpc>
                <a:spcPct val="130000"/>
              </a:lnSpc>
              <a:buFont typeface="Wingdings" panose="05000000000000000000" pitchFamily="2" charset="2"/>
              <a:buChar char="§"/>
            </a:pPr>
            <a:r>
              <a:rPr lang="en-US" sz="3600" spc="-5"/>
              <a:t>Bài toán không được biểu diễn tường minh theo luật, sự kiện hay các quan hệ.</a:t>
            </a:r>
            <a:endParaRPr lang="vi-VN" sz="3600" spc="-5"/>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 theo giải thuật Quinland.</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4001444661"/>
              </p:ext>
            </p:extLst>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361671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383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baseline="-25000" smtClean="0">
                            <a:latin typeface="Cambria Math" panose="02040503050406030204" pitchFamily="18" charset="0"/>
                          </a:rPr>
                          <m:t>,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𝑣</m:t>
                        </m:r>
                        <m:r>
                          <a:rPr lang="en-US" sz="4000" b="0" i="1" kern="0" baseline="-25000" smtClean="0">
                            <a:latin typeface="Cambria Math" panose="02040503050406030204" pitchFamily="18" charset="0"/>
                          </a:rPr>
                          <m:t>à</m:t>
                        </m:r>
                        <m:r>
                          <a:rPr lang="en-US" sz="4000" b="0" i="1" kern="0" baseline="-25000" smtClean="0">
                            <a:latin typeface="Cambria Math" panose="02040503050406030204" pitchFamily="18" charset="0"/>
                          </a:rPr>
                          <m:t>𝑛𝑔</m:t>
                        </m:r>
                        <m:r>
                          <a:rPr lang="en-US" sz="4000" b="0" i="1" kern="0" baseline="-25000" smtClean="0">
                            <a:latin typeface="Cambria Math" panose="02040503050406030204" pitchFamily="18" charset="0"/>
                          </a:rPr>
                          <m:t>,</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vàng: 4</a:t>
                </a:r>
              </a:p>
              <a:p>
                <a:pPr marL="1497965" marR="5080" lvl="2" indent="-571500" algn="just">
                  <a:lnSpc>
                    <a:spcPct val="130000"/>
                  </a:lnSpc>
                  <a:buFont typeface="Wingdings" panose="05000000000000000000" pitchFamily="2" charset="2"/>
                  <a:buChar char="§"/>
                </a:pPr>
                <a:r>
                  <a:rPr lang="en-US" sz="3600" kern="0"/>
                  <a:t>Số người tóc vàng, nám: 2</a:t>
                </a:r>
              </a:p>
              <a:p>
                <a:pPr marL="1497965" marR="5080" lvl="2" indent="-571500" algn="just">
                  <a:lnSpc>
                    <a:spcPct val="130000"/>
                  </a:lnSpc>
                  <a:buFont typeface="Wingdings" panose="05000000000000000000" pitchFamily="2" charset="2"/>
                  <a:buChar char="§"/>
                </a:pPr>
                <a:r>
                  <a:rPr lang="en-US" sz="3600" b="0" kern="0"/>
                  <a:t>Số người tóc vàng, không nám: 2</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𝑣</m:t>
                        </m:r>
                        <m:r>
                          <a:rPr lang="en-US" sz="3600" b="0" i="1" kern="0" baseline="-25000" smtClean="0">
                            <a:latin typeface="Cambria Math" panose="02040503050406030204" pitchFamily="18" charset="0"/>
                          </a:rPr>
                          <m:t>à</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=0.5, 0.5</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38312"/>
              </a:xfrm>
              <a:prstGeom prst="rect">
                <a:avLst/>
              </a:prstGeom>
              <a:blipFill>
                <a:blip r:embed="rId3"/>
                <a:stretch>
                  <a:fillRect l="-1622" t="-504" b="-47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77128834"/>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381006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383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baseline="-25000" smtClean="0">
                            <a:latin typeface="Cambria Math" panose="02040503050406030204" pitchFamily="18" charset="0"/>
                          </a:rPr>
                          <m:t>,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â</m:t>
                        </m:r>
                        <m:r>
                          <a:rPr lang="en-US" sz="4000" b="0" i="1" kern="0" baseline="-25000" smtClean="0">
                            <a:latin typeface="Cambria Math" panose="02040503050406030204" pitchFamily="18" charset="0"/>
                          </a:rPr>
                          <m:t>𝑢</m:t>
                        </m:r>
                        <m:r>
                          <a:rPr lang="en-US" sz="4000" b="0" i="1" kern="0" baseline="-25000" smtClean="0">
                            <a:latin typeface="Cambria Math" panose="02040503050406030204" pitchFamily="18" charset="0"/>
                          </a:rPr>
                          <m:t>,</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nâu: 3</a:t>
                </a:r>
              </a:p>
              <a:p>
                <a:pPr marL="1497965" marR="5080" lvl="2" indent="-571500" algn="just">
                  <a:lnSpc>
                    <a:spcPct val="130000"/>
                  </a:lnSpc>
                  <a:buFont typeface="Wingdings" panose="05000000000000000000" pitchFamily="2" charset="2"/>
                  <a:buChar char="§"/>
                </a:pPr>
                <a:r>
                  <a:rPr lang="en-US" sz="3600" kern="0"/>
                  <a:t>Số người tóc nâu, nám: 0</a:t>
                </a:r>
              </a:p>
              <a:p>
                <a:pPr marL="1497965" marR="5080" lvl="2" indent="-571500" algn="just">
                  <a:lnSpc>
                    <a:spcPct val="130000"/>
                  </a:lnSpc>
                  <a:buFont typeface="Wingdings" panose="05000000000000000000" pitchFamily="2" charset="2"/>
                  <a:buChar char="§"/>
                </a:pPr>
                <a:r>
                  <a:rPr lang="en-US" sz="3600" b="0" kern="0"/>
                  <a:t>Số người tóc vàng, không nám: 3</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𝑣</m:t>
                        </m:r>
                        <m:r>
                          <a:rPr lang="en-US" sz="3600" b="0" i="1" kern="0" baseline="-25000" smtClean="0">
                            <a:latin typeface="Cambria Math" panose="02040503050406030204" pitchFamily="18" charset="0"/>
                          </a:rPr>
                          <m:t>à</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 1</m:t>
                    </m:r>
                  </m:oMath>
                </a14:m>
                <a:r>
                  <a:rPr lang="en-US" sz="3600" b="0" kern="0"/>
                  <a:t>	là một vector đơn vị</a:t>
                </a:r>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38312"/>
              </a:xfrm>
              <a:prstGeom prst="rect">
                <a:avLst/>
              </a:prstGeom>
              <a:blipFill>
                <a:blip r:embed="rId3"/>
                <a:stretch>
                  <a:fillRect l="-1622" t="-504" b="-478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37156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35173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Màu tóc có 3 giá trị (vàng, đỏ, nâu): có 3 vector đặc trưng</a:t>
                </a:r>
              </a:p>
              <a:p>
                <a:pPr marL="583565" marR="5080" indent="-571500" algn="just">
                  <a:lnSpc>
                    <a:spcPct val="130000"/>
                  </a:lnSpc>
                  <a:buFont typeface="Wingdings" panose="05000000000000000000" pitchFamily="2" charset="2"/>
                  <a:buChar char="§"/>
                </a:pPr>
                <a14:m>
                  <m:oMath xmlns:m="http://schemas.openxmlformats.org/officeDocument/2006/math">
                    <m:r>
                      <a:rPr lang="en-US" sz="4000" b="0" i="1" kern="0" smtClean="0">
                        <a:latin typeface="Cambria Math" panose="02040503050406030204" pitchFamily="18" charset="0"/>
                      </a:rPr>
                      <m:t>𝑉</m:t>
                    </m:r>
                    <m:r>
                      <a:rPr lang="en-US" sz="4000" b="0" i="1" kern="0" baseline="-25000" smtClean="0">
                        <a:latin typeface="Cambria Math" panose="02040503050406030204" pitchFamily="18" charset="0"/>
                      </a:rPr>
                      <m:t>𝑡</m:t>
                    </m:r>
                    <m:r>
                      <a:rPr lang="en-US" sz="4000" b="0" i="1" kern="0" baseline="-25000" smtClean="0">
                        <a:latin typeface="Cambria Math" panose="02040503050406030204" pitchFamily="18" charset="0"/>
                      </a:rPr>
                      <m:t>ó</m:t>
                    </m:r>
                    <m:r>
                      <a:rPr lang="en-US" sz="4000" b="0" i="1" kern="0" baseline="-25000" smtClean="0">
                        <a:latin typeface="Cambria Math" panose="02040503050406030204" pitchFamily="18" charset="0"/>
                      </a:rPr>
                      <m:t>𝑐</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m:t>
                        </m:r>
                      </m:e>
                    </m:d>
                    <m:r>
                      <a:rPr lang="en-US" sz="4000" b="0" i="1" kern="0" smtClean="0">
                        <a:latin typeface="Cambria Math" panose="02040503050406030204" pitchFamily="18" charset="0"/>
                      </a:rPr>
                      <m:t>=</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 </m:t>
                        </m:r>
                        <m:r>
                          <a:rPr lang="en-US" sz="4000" b="0" i="1" kern="0" baseline="-25000" smtClean="0">
                            <a:latin typeface="Cambria Math" panose="02040503050406030204" pitchFamily="18" charset="0"/>
                          </a:rPr>
                          <m:t>𝑛</m:t>
                        </m:r>
                        <m:r>
                          <a:rPr lang="en-US" sz="4000" b="0" i="1" kern="0" baseline="-25000" smtClean="0">
                            <a:latin typeface="Cambria Math" panose="02040503050406030204" pitchFamily="18" charset="0"/>
                          </a:rPr>
                          <m:t>á</m:t>
                        </m:r>
                        <m:r>
                          <a:rPr lang="en-US" sz="4000" b="0" i="1" kern="0" baseline="-25000" smtClean="0">
                            <a:latin typeface="Cambria Math" panose="02040503050406030204" pitchFamily="18" charset="0"/>
                          </a:rPr>
                          <m:t>𝑚</m:t>
                        </m:r>
                      </m:e>
                    </m:d>
                    <m:r>
                      <a:rPr lang="en-US" sz="4000" b="0" i="1" kern="0" smtClean="0">
                        <a:latin typeface="Cambria Math" panose="02040503050406030204" pitchFamily="18" charset="0"/>
                      </a:rPr>
                      <m:t>, </m:t>
                    </m:r>
                    <m:r>
                      <a:rPr lang="en-US" sz="4000" b="0" i="1" kern="0" smtClean="0">
                        <a:latin typeface="Cambria Math" panose="02040503050406030204" pitchFamily="18" charset="0"/>
                      </a:rPr>
                      <m:t>𝑇</m:t>
                    </m:r>
                    <m:d>
                      <m:dPr>
                        <m:ctrlPr>
                          <a:rPr lang="en-US" sz="4000" b="0" i="1" kern="0" baseline="-25000" smtClean="0">
                            <a:latin typeface="Cambria Math" panose="02040503050406030204" pitchFamily="18" charset="0"/>
                          </a:rPr>
                        </m:ctrlPr>
                      </m:dPr>
                      <m:e>
                        <m:r>
                          <a:rPr lang="en-US" sz="4000" b="0" i="1" kern="0" baseline="-25000" smtClean="0">
                            <a:latin typeface="Cambria Math" panose="02040503050406030204" pitchFamily="18" charset="0"/>
                          </a:rPr>
                          <m:t>đỏ,</m:t>
                        </m:r>
                        <m:r>
                          <a:rPr lang="en-US" sz="4000" b="0" i="1" kern="0" baseline="-25000" smtClean="0">
                            <a:latin typeface="Cambria Math" panose="02040503050406030204" pitchFamily="18" charset="0"/>
                          </a:rPr>
                          <m:t>𝑘h</m:t>
                        </m:r>
                        <m:r>
                          <a:rPr lang="en-US" sz="4000" b="0" i="1" kern="0" baseline="-25000" smtClean="0">
                            <a:latin typeface="Cambria Math" panose="02040503050406030204" pitchFamily="18" charset="0"/>
                          </a:rPr>
                          <m:t>ô</m:t>
                        </m:r>
                        <m:r>
                          <a:rPr lang="en-US" sz="4000" b="0" i="1" kern="0" baseline="-25000" smtClean="0">
                            <a:latin typeface="Cambria Math" panose="02040503050406030204" pitchFamily="18" charset="0"/>
                          </a:rPr>
                          <m:t>𝑛𝑔</m:t>
                        </m:r>
                      </m:e>
                    </m:d>
                  </m:oMath>
                </a14:m>
                <a:endParaRPr lang="en-US" sz="4000" b="0" kern="0" baseline="-25000"/>
              </a:p>
              <a:p>
                <a:pPr marL="1497965" marR="5080" lvl="2" indent="-571500" algn="just">
                  <a:lnSpc>
                    <a:spcPct val="130000"/>
                  </a:lnSpc>
                  <a:buFont typeface="Wingdings" panose="05000000000000000000" pitchFamily="2" charset="2"/>
                  <a:buChar char="§"/>
                </a:pPr>
                <a:endParaRPr lang="en-US" sz="3200" b="0" kern="0" baseline="-25000"/>
              </a:p>
              <a:p>
                <a:pPr marL="1497965" marR="5080" lvl="2" indent="-571500" algn="just">
                  <a:lnSpc>
                    <a:spcPct val="130000"/>
                  </a:lnSpc>
                  <a:buFont typeface="Wingdings" panose="05000000000000000000" pitchFamily="2" charset="2"/>
                  <a:buChar char="§"/>
                </a:pPr>
                <a:r>
                  <a:rPr lang="en-US" sz="3600" b="0" kern="0"/>
                  <a:t>Số người tóc </a:t>
                </a:r>
                <a:r>
                  <a:rPr lang="en-US" sz="3600" kern="0"/>
                  <a:t>đỏ</a:t>
                </a:r>
                <a:r>
                  <a:rPr lang="en-US" sz="3600" b="0" kern="0"/>
                  <a:t>: 1</a:t>
                </a:r>
              </a:p>
              <a:p>
                <a:pPr marL="1497965" marR="5080" lvl="2" indent="-571500" algn="just">
                  <a:lnSpc>
                    <a:spcPct val="130000"/>
                  </a:lnSpc>
                  <a:buFont typeface="Wingdings" panose="05000000000000000000" pitchFamily="2" charset="2"/>
                  <a:buChar char="§"/>
                </a:pPr>
                <a:r>
                  <a:rPr lang="en-US" sz="3600" kern="0"/>
                  <a:t>Số người tóc đỏ, nám: 1</a:t>
                </a:r>
              </a:p>
              <a:p>
                <a:pPr marL="1497965" marR="5080" lvl="2" indent="-571500" algn="just">
                  <a:lnSpc>
                    <a:spcPct val="130000"/>
                  </a:lnSpc>
                  <a:buFont typeface="Wingdings" panose="05000000000000000000" pitchFamily="2" charset="2"/>
                  <a:buChar char="§"/>
                </a:pPr>
                <a:r>
                  <a:rPr lang="en-US" sz="3600" b="0" kern="0"/>
                  <a:t>Số người tóc </a:t>
                </a:r>
                <a:r>
                  <a:rPr lang="en-US" sz="3600" kern="0"/>
                  <a:t>đỏ</a:t>
                </a:r>
                <a:r>
                  <a:rPr lang="en-US" sz="3600" b="0" kern="0"/>
                  <a:t>, không nám: 0</a:t>
                </a:r>
              </a:p>
              <a:p>
                <a:pPr marL="1497965" marR="5080" lvl="2" indent="-571500" algn="just">
                  <a:lnSpc>
                    <a:spcPct val="130000"/>
                  </a:lnSpc>
                  <a:buFont typeface="Wingdings" panose="05000000000000000000" pitchFamily="2" charset="2"/>
                  <a:buChar char="§"/>
                </a:pPr>
                <a:r>
                  <a:rPr lang="en-US" sz="3600" kern="0"/>
                  <a:t>Do đó, </a:t>
                </a: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𝑡</m:t>
                    </m:r>
                    <m:r>
                      <a:rPr lang="en-US" sz="3600" b="0" i="1" kern="0" baseline="-25000" smtClean="0">
                        <a:latin typeface="Cambria Math" panose="02040503050406030204" pitchFamily="18" charset="0"/>
                      </a:rPr>
                      <m:t>ó</m:t>
                    </m:r>
                    <m:r>
                      <a:rPr lang="en-US" sz="3600" b="0" i="1" kern="0" baseline="-25000" smtClean="0">
                        <a:latin typeface="Cambria Math" panose="02040503050406030204" pitchFamily="18" charset="0"/>
                      </a:rPr>
                      <m:t>𝑐</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đỏ</m:t>
                        </m:r>
                      </m:e>
                    </m:d>
                    <m:r>
                      <a:rPr lang="en-US" sz="3600" b="0" i="1" kern="0" smtClean="0">
                        <a:latin typeface="Cambria Math" panose="02040503050406030204" pitchFamily="18" charset="0"/>
                      </a:rPr>
                      <m:t>=1, 0</m:t>
                    </m:r>
                  </m:oMath>
                </a14:m>
                <a:r>
                  <a:rPr lang="en-US" sz="3600" b="0" kern="0"/>
                  <a:t>	là một vector đơn vị</a:t>
                </a:r>
              </a:p>
              <a:p>
                <a:pPr marL="1497965" marR="5080" lvl="2" indent="-571500" algn="just">
                  <a:lnSpc>
                    <a:spcPct val="130000"/>
                  </a:lnSpc>
                  <a:buFont typeface="Wingdings" panose="05000000000000000000" pitchFamily="2" charset="2"/>
                  <a:buChar char="§"/>
                </a:pPr>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màu tóc: 2</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351739"/>
              </a:xfrm>
              <a:prstGeom prst="rect">
                <a:avLst/>
              </a:prstGeom>
              <a:blipFill>
                <a:blip r:embed="rId3"/>
                <a:stretch>
                  <a:fillRect l="-1622" t="-384" b="-393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061948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370274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Chiều cao có 3 giá trị (cao, t.bình, thấp): có 3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𝑐𝑎𝑜</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=0.67, 0.33</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𝑡h</m:t>
                        </m:r>
                        <m:r>
                          <a:rPr lang="en-US" sz="3600" b="0" i="1" kern="0" baseline="-25000" smtClean="0">
                            <a:latin typeface="Cambria Math" panose="02040503050406030204" pitchFamily="18" charset="0"/>
                          </a:rPr>
                          <m:t>ấ</m:t>
                        </m:r>
                        <m:r>
                          <a:rPr lang="en-US" sz="3600" b="0" i="1" kern="0" baseline="-25000" smtClean="0">
                            <a:latin typeface="Cambria Math" panose="02040503050406030204" pitchFamily="18" charset="0"/>
                          </a:rPr>
                          <m:t>𝑝</m:t>
                        </m:r>
                      </m:e>
                    </m:d>
                    <m:r>
                      <a:rPr lang="en-US" sz="3600" b="0" i="1" kern="0" smtClean="0">
                        <a:latin typeface="Cambria Math" panose="02040503050406030204" pitchFamily="18" charset="0"/>
                      </a:rPr>
                      <m:t>=0.33, 0.67</m:t>
                    </m:r>
                  </m:oMath>
                </a14:m>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chiều cao: 1</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3702745"/>
              </a:xfrm>
              <a:prstGeom prst="rect">
                <a:avLst/>
              </a:prstGeom>
              <a:blipFill>
                <a:blip r:embed="rId3"/>
                <a:stretch>
                  <a:fillRect l="-1622" t="-659" b="-757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13840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370274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Cân nặng có 3 giá trị (nhẹ, t.bình, nặng): có 3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=0.33, 0.67</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=0.33, 0.67</m:t>
                    </m:r>
                  </m:oMath>
                </a14:m>
                <a:endParaRPr lang="en-US" sz="3600" kern="0"/>
              </a:p>
              <a:p>
                <a:pPr marL="583565" marR="5080" indent="-571500" algn="just">
                  <a:lnSpc>
                    <a:spcPct val="130000"/>
                  </a:lnSpc>
                  <a:buFont typeface="Wingdings" panose="05000000000000000000" pitchFamily="2" charset="2"/>
                  <a:buChar char="§"/>
                </a:pPr>
                <a:r>
                  <a:rPr lang="en-US" sz="4000" b="0" kern="0"/>
                  <a:t>Tổng số vector đơn vị của  cân nặng: 0</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3702745"/>
              </a:xfrm>
              <a:prstGeom prst="rect">
                <a:avLst/>
              </a:prstGeom>
              <a:blipFill>
                <a:blip r:embed="rId3"/>
                <a:stretch>
                  <a:fillRect l="-1622" t="-659" b="-757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415736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298254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Dùng kem có 2 giá trị (có, không): có 2 vector đặc trưng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=0.6, 0.4</m:t>
                    </m:r>
                  </m:oMath>
                </a14:m>
                <a:endParaRPr lang="en-US" sz="3600" b="0" kern="0"/>
              </a:p>
              <a:p>
                <a:pPr marL="583565" marR="5080" indent="-571500" algn="just">
                  <a:lnSpc>
                    <a:spcPct val="130000"/>
                  </a:lnSpc>
                  <a:buFont typeface="Wingdings" panose="05000000000000000000" pitchFamily="2" charset="2"/>
                  <a:buChar char="§"/>
                </a:pPr>
                <a:r>
                  <a:rPr lang="en-US" sz="4000" b="0" kern="0"/>
                  <a:t>Tổng số vector đơn vị của  dùng kem: 1</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2982548"/>
              </a:xfrm>
              <a:prstGeom prst="rect">
                <a:avLst/>
              </a:prstGeom>
              <a:blipFill>
                <a:blip r:embed="rId3"/>
                <a:stretch>
                  <a:fillRect l="-1622" t="-818" b="-961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76602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68235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497965" marR="5080" lvl="2" indent="-571500" algn="just">
              <a:lnSpc>
                <a:spcPct val="130000"/>
              </a:lnSpc>
              <a:buFont typeface="Wingdings" panose="05000000000000000000" pitchFamily="2" charset="2"/>
              <a:buChar char="§"/>
            </a:pPr>
            <a:r>
              <a:rPr lang="en-US" sz="3600" b="0" kern="0"/>
              <a:t>Tổng số vector đơn vị của  màu tóc: 2</a:t>
            </a:r>
          </a:p>
          <a:p>
            <a:pPr marL="1497965" marR="5080" lvl="2" indent="-571500" algn="just">
              <a:lnSpc>
                <a:spcPct val="130000"/>
              </a:lnSpc>
              <a:buFont typeface="Wingdings" panose="05000000000000000000" pitchFamily="2" charset="2"/>
              <a:buChar char="§"/>
            </a:pPr>
            <a:r>
              <a:rPr lang="en-US" sz="3600" b="0" kern="0"/>
              <a:t>Tổng số vector đơn vị của  chiều cao: 1</a:t>
            </a:r>
            <a:endParaRPr lang="en-US" sz="3600" kern="0"/>
          </a:p>
          <a:p>
            <a:pPr marL="1497965" marR="5080" lvl="2" indent="-571500" algn="just">
              <a:lnSpc>
                <a:spcPct val="130000"/>
              </a:lnSpc>
              <a:buFont typeface="Wingdings" panose="05000000000000000000" pitchFamily="2" charset="2"/>
              <a:buChar char="§"/>
            </a:pPr>
            <a:r>
              <a:rPr lang="en-US" sz="3600" b="0" kern="0"/>
              <a:t>Tổng số vector đơn vị của  cân nặng: 0</a:t>
            </a:r>
            <a:endParaRPr lang="en-US" sz="3200" b="0" kern="0"/>
          </a:p>
          <a:p>
            <a:pPr marL="1497965" marR="5080" lvl="2" indent="-571500" algn="just">
              <a:lnSpc>
                <a:spcPct val="130000"/>
              </a:lnSpc>
              <a:buFont typeface="Wingdings" panose="05000000000000000000" pitchFamily="2" charset="2"/>
              <a:buChar char="§"/>
            </a:pPr>
            <a:r>
              <a:rPr lang="en-US" sz="3600" b="0" kern="0"/>
              <a:t>Tổng số vector đơn vị của  dùng kem: 1</a:t>
            </a:r>
            <a:endParaRPr lang="en-US" sz="4000" b="0" kern="0"/>
          </a:p>
          <a:p>
            <a:pPr marL="583565" marR="5080" indent="-571500" algn="just">
              <a:lnSpc>
                <a:spcPct val="130000"/>
              </a:lnSpc>
              <a:buFont typeface="Wingdings" panose="05000000000000000000" pitchFamily="2" charset="2"/>
              <a:buChar char="§"/>
            </a:pPr>
            <a:r>
              <a:rPr lang="en-US" sz="4000" b="0" kern="0"/>
              <a:t>Từ đó, ta chọn màu tóc để phân hoạch</a:t>
            </a:r>
          </a:p>
          <a:p>
            <a:pPr marL="583565" marR="5080" indent="-571500" algn="just">
              <a:lnSpc>
                <a:spcPct val="130000"/>
              </a:lnSpc>
              <a:buFont typeface="Wingdings" panose="05000000000000000000" pitchFamily="2" charset="2"/>
              <a:buChar char="§"/>
            </a:pPr>
            <a:r>
              <a:rPr lang="en-US" sz="4000" kern="0"/>
              <a:t>Sau khi phân hoạch ta thấy còn  màu vàng</a:t>
            </a:r>
          </a:p>
          <a:p>
            <a:pPr marL="12065" marR="5080" algn="just">
              <a:lnSpc>
                <a:spcPct val="130000"/>
              </a:lnSpc>
            </a:pPr>
            <a:r>
              <a:rPr lang="en-US" sz="4000" b="0" kern="0"/>
              <a:t>	 chứa </a:t>
            </a:r>
            <a:r>
              <a:rPr lang="en-US" sz="4000" kern="0"/>
              <a:t>lẫn lộn bị nám và không bị nám.</a:t>
            </a:r>
          </a:p>
          <a:p>
            <a:pPr marL="583565" marR="5080" indent="-571500" algn="just">
              <a:lnSpc>
                <a:spcPct val="130000"/>
              </a:lnSpc>
              <a:buFont typeface="Wingdings" panose="05000000000000000000" pitchFamily="2" charset="2"/>
              <a:buChar char="§"/>
            </a:pPr>
            <a:r>
              <a:rPr lang="en-US" sz="4000" b="0" kern="0"/>
              <a:t>Tiếp </a:t>
            </a:r>
            <a:r>
              <a:rPr lang="en-US" sz="4000" kern="0"/>
              <a:t>tục phân hoạch cho tập này.</a:t>
            </a:r>
            <a:endParaRPr lang="en-US" sz="3600" b="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045340968"/>
              </p:ext>
            </p:extLst>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FD3B8984-EE78-618F-4D23-F96700D3B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3338487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31071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Tiếp tục tính vector đặc trưng cho các thuộc tính: chiều cao, cân nặng, dùng kem cho màu tóc = vàng.</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𝑐𝑎𝑜</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=1, 0</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𝑐h𝑖</m:t>
                    </m:r>
                    <m:r>
                      <a:rPr lang="en-US" sz="3600" b="0" i="1" kern="0" baseline="-25000" smtClean="0">
                        <a:latin typeface="Cambria Math" panose="02040503050406030204" pitchFamily="18" charset="0"/>
                      </a:rPr>
                      <m:t>ề</m:t>
                    </m:r>
                    <m:r>
                      <a:rPr lang="en-US" sz="3600" b="0" i="1" kern="0" baseline="-25000" smtClean="0">
                        <a:latin typeface="Cambria Math" panose="02040503050406030204" pitchFamily="18" charset="0"/>
                      </a:rPr>
                      <m:t>𝑢</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𝑐𝑎𝑜</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𝑡h</m:t>
                        </m:r>
                        <m:r>
                          <a:rPr lang="en-US" sz="3600" b="0" i="1" kern="0" baseline="-25000" smtClean="0">
                            <a:latin typeface="Cambria Math" panose="02040503050406030204" pitchFamily="18" charset="0"/>
                          </a:rPr>
                          <m:t>ấ</m:t>
                        </m:r>
                        <m:r>
                          <a:rPr lang="en-US" sz="3600" b="0" i="1" kern="0" baseline="-25000" smtClean="0">
                            <a:latin typeface="Cambria Math" panose="02040503050406030204" pitchFamily="18" charset="0"/>
                          </a:rPr>
                          <m:t>𝑝</m:t>
                        </m:r>
                      </m:e>
                    </m:d>
                    <m:r>
                      <a:rPr lang="en-US" sz="3600" b="0" i="1" kern="0" smtClean="0">
                        <a:latin typeface="Cambria Math" panose="02040503050406030204" pitchFamily="18" charset="0"/>
                      </a:rPr>
                      <m:t>=0.5, 0.5</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=0.5, 0.5</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 0</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=1, 0</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310719"/>
              </a:xfrm>
              <a:prstGeom prst="rect">
                <a:avLst/>
              </a:prstGeom>
              <a:blipFill>
                <a:blip r:embed="rId3"/>
                <a:stretch>
                  <a:fillRect l="-1622" t="-334" r="-1766" b="-150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468016024"/>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
        <p:nvSpPr>
          <p:cNvPr id="7" name="TextBox 6">
            <a:extLst>
              <a:ext uri="{FF2B5EF4-FFF2-40B4-BE49-F238E27FC236}">
                <a16:creationId xmlns:a16="http://schemas.microsoft.com/office/drawing/2014/main" id="{32D1DD76-C084-A249-CCC0-DDC567902A83}"/>
              </a:ext>
            </a:extLst>
          </p:cNvPr>
          <p:cNvSpPr txBox="1"/>
          <p:nvPr/>
        </p:nvSpPr>
        <p:spPr>
          <a:xfrm>
            <a:off x="7770692" y="5401791"/>
            <a:ext cx="10439400" cy="1569660"/>
          </a:xfrm>
          <a:prstGeom prst="rect">
            <a:avLst/>
          </a:prstGeom>
          <a:noFill/>
        </p:spPr>
        <p:txBody>
          <a:bodyPr wrap="square">
            <a:spAutoFit/>
          </a:bodyPr>
          <a:lstStyle/>
          <a:p>
            <a:pPr marL="571500" indent="-571500">
              <a:buFont typeface="Wingdings" panose="05000000000000000000" pitchFamily="2" charset="2"/>
              <a:buChar char="§"/>
            </a:pPr>
            <a:r>
              <a:rPr lang="en-US" sz="3200" b="0" kern="0"/>
              <a:t>Tổng số vector đơn vị của  dùng kem = chiều cao</a:t>
            </a:r>
          </a:p>
          <a:p>
            <a:pPr marL="571500" indent="-571500">
              <a:buFont typeface="Wingdings" panose="05000000000000000000" pitchFamily="2" charset="2"/>
              <a:buChar char="§"/>
            </a:pPr>
            <a:r>
              <a:rPr lang="en-US" sz="3200" kern="0"/>
              <a:t>Chiều cao có 3 phân hoạch &gt; dùng kem (2) nên sử dụng chiều cao cho đợt phân hoạch tiếp theo.</a:t>
            </a:r>
            <a:endParaRPr lang="en-US" sz="3200"/>
          </a:p>
        </p:txBody>
      </p:sp>
      <p:pic>
        <p:nvPicPr>
          <p:cNvPr id="9" name="Picture 8">
            <a:extLst>
              <a:ext uri="{FF2B5EF4-FFF2-40B4-BE49-F238E27FC236}">
                <a16:creationId xmlns:a16="http://schemas.microsoft.com/office/drawing/2014/main" id="{8C1F9785-ECCB-099B-F48C-3CDDBA216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2959" y="7354942"/>
            <a:ext cx="6709667" cy="2213640"/>
          </a:xfrm>
          <a:prstGeom prst="rect">
            <a:avLst/>
          </a:prstGeom>
        </p:spPr>
      </p:pic>
    </p:spTree>
    <p:extLst>
      <p:ext uri="{BB962C8B-B14F-4D97-AF65-F5344CB8AC3E}">
        <p14:creationId xmlns:p14="http://schemas.microsoft.com/office/powerpoint/2010/main" val="160219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7505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Sau khi phân hoạch ta thấy thuộc tính chiều cao = thấp còn lẫn lộn kết quả bị nám và không bị nám.</a:t>
                </a:r>
              </a:p>
              <a:p>
                <a:pPr marL="583565" marR="5080" indent="-571500" algn="just">
                  <a:lnSpc>
                    <a:spcPct val="130000"/>
                  </a:lnSpc>
                  <a:buFont typeface="Wingdings" panose="05000000000000000000" pitchFamily="2" charset="2"/>
                  <a:buChar char="§"/>
                </a:pPr>
                <a:r>
                  <a:rPr lang="en-US" sz="4000" kern="0"/>
                  <a:t>Tiếp tục sử dụng thuộc tính chiều cao</a:t>
                </a:r>
              </a:p>
              <a:p>
                <a:pPr marL="12065" marR="5080" algn="just">
                  <a:lnSpc>
                    <a:spcPct val="130000"/>
                  </a:lnSpc>
                </a:pPr>
                <a:r>
                  <a:rPr lang="en-US" sz="4000" kern="0"/>
                  <a:t>	 có giá trị là thấp để phân hoạch.</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𝑛h</m:t>
                        </m:r>
                        <m:r>
                          <a:rPr lang="en-US" sz="3600" b="0" i="1" kern="0" baseline="-25000" smtClean="0">
                            <a:latin typeface="Cambria Math" panose="02040503050406030204" pitchFamily="18" charset="0"/>
                          </a:rPr>
                          <m:t>ẹ</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𝑡𝑟𝑢𝑛𝑔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𝑏</m:t>
                        </m:r>
                        <m:r>
                          <a:rPr lang="en-US" sz="3600" b="0" i="1" kern="0" baseline="-25000" smtClean="0">
                            <a:latin typeface="Cambria Math" panose="02040503050406030204" pitchFamily="18" charset="0"/>
                          </a:rPr>
                          <m:t>ì</m:t>
                        </m:r>
                        <m:r>
                          <a:rPr lang="en-US" sz="3600" b="0" i="1" kern="0" baseline="-25000" smtClean="0">
                            <a:latin typeface="Cambria Math" panose="02040503050406030204" pitchFamily="18" charset="0"/>
                          </a:rPr>
                          <m:t>𝑛h</m:t>
                        </m:r>
                      </m:e>
                    </m:d>
                    <m:r>
                      <a:rPr lang="en-US" sz="3600" b="0" i="1" kern="0" smtClean="0">
                        <a:latin typeface="Cambria Math" panose="02040503050406030204" pitchFamily="18" charset="0"/>
                      </a:rPr>
                      <m:t>=1, 0</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â</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𝑛</m:t>
                        </m:r>
                        <m:r>
                          <a:rPr lang="en-US" sz="3600" b="0" i="1" kern="0" baseline="-25000" smtClean="0">
                            <a:latin typeface="Cambria Math" panose="02040503050406030204" pitchFamily="18" charset="0"/>
                          </a:rPr>
                          <m:t>ặ</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=0, 0</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𝑐</m:t>
                        </m:r>
                        <m:r>
                          <a:rPr lang="en-US" sz="3600" b="0" i="1" kern="0" baseline="-25000" smtClean="0">
                            <a:latin typeface="Cambria Math" panose="02040503050406030204" pitchFamily="18" charset="0"/>
                          </a:rPr>
                          <m:t>ó</m:t>
                        </m:r>
                      </m:e>
                    </m:d>
                    <m:r>
                      <a:rPr lang="en-US" sz="3600" b="0" i="1" kern="0" smtClean="0">
                        <a:latin typeface="Cambria Math" panose="02040503050406030204" pitchFamily="18" charset="0"/>
                      </a:rPr>
                      <m:t>=0, 1</m:t>
                    </m:r>
                  </m:oMath>
                </a14:m>
                <a:endParaRPr lang="en-US" sz="3600" b="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𝑉</m:t>
                    </m:r>
                    <m:r>
                      <a:rPr lang="en-US" sz="3600" b="0" i="1" kern="0" baseline="-25000" smtClean="0">
                        <a:latin typeface="Cambria Math" panose="02040503050406030204" pitchFamily="18" charset="0"/>
                      </a:rPr>
                      <m:t>𝑑</m:t>
                    </m:r>
                    <m:r>
                      <a:rPr lang="en-US" sz="3600" b="0" i="1" kern="0" baseline="-25000" smtClean="0">
                        <a:latin typeface="Cambria Math" panose="02040503050406030204" pitchFamily="18" charset="0"/>
                      </a:rPr>
                      <m:t>ù</m:t>
                    </m:r>
                    <m:r>
                      <a:rPr lang="en-US" sz="3600" b="0" i="1" kern="0" baseline="-25000" smtClean="0">
                        <a:latin typeface="Cambria Math" panose="02040503050406030204" pitchFamily="18" charset="0"/>
                      </a:rPr>
                      <m:t>𝑛𝑔</m:t>
                    </m:r>
                    <m:r>
                      <a:rPr lang="en-US" sz="3600" b="0" i="1" kern="0" baseline="-25000" smtClean="0">
                        <a:latin typeface="Cambria Math" panose="02040503050406030204" pitchFamily="18" charset="0"/>
                      </a:rPr>
                      <m:t> </m:t>
                    </m:r>
                    <m:r>
                      <a:rPr lang="en-US" sz="3600" b="0" i="1" kern="0" baseline="-25000" smtClean="0">
                        <a:latin typeface="Cambria Math" panose="02040503050406030204" pitchFamily="18" charset="0"/>
                      </a:rPr>
                      <m:t>𝑘𝑒𝑚</m:t>
                    </m:r>
                    <m:d>
                      <m:dPr>
                        <m:ctrlPr>
                          <a:rPr lang="en-US" sz="3600" b="0" i="1" kern="0" baseline="-25000" smtClean="0">
                            <a:latin typeface="Cambria Math" panose="02040503050406030204" pitchFamily="18" charset="0"/>
                          </a:rPr>
                        </m:ctrlPr>
                      </m:dPr>
                      <m:e>
                        <m:r>
                          <a:rPr lang="en-US" sz="3600" b="0" i="1" kern="0" baseline="-25000" smtClean="0">
                            <a:latin typeface="Cambria Math" panose="02040503050406030204" pitchFamily="18" charset="0"/>
                          </a:rPr>
                          <m:t>𝑘h</m:t>
                        </m:r>
                        <m:r>
                          <a:rPr lang="en-US" sz="3600" b="0" i="1" kern="0" baseline="-25000" smtClean="0">
                            <a:latin typeface="Cambria Math" panose="02040503050406030204" pitchFamily="18" charset="0"/>
                          </a:rPr>
                          <m:t>ô</m:t>
                        </m:r>
                        <m:r>
                          <a:rPr lang="en-US" sz="3600" b="0" i="1" kern="0" baseline="-25000" smtClean="0">
                            <a:latin typeface="Cambria Math" panose="02040503050406030204" pitchFamily="18" charset="0"/>
                          </a:rPr>
                          <m:t>𝑛𝑔</m:t>
                        </m:r>
                      </m:e>
                    </m:d>
                    <m:r>
                      <a:rPr lang="en-US" sz="3600" b="0" i="1" kern="0" smtClean="0">
                        <a:latin typeface="Cambria Math" panose="02040503050406030204" pitchFamily="18" charset="0"/>
                      </a:rPr>
                      <m:t>=1, 0</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750566"/>
              </a:xfrm>
              <a:prstGeom prst="rect">
                <a:avLst/>
              </a:prstGeom>
              <a:blipFill>
                <a:blip r:embed="rId3"/>
                <a:stretch>
                  <a:fillRect l="-1622" t="-361" r="-1766" b="-1716"/>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1178686600"/>
              </p:ext>
            </p:extLst>
          </p:nvPr>
        </p:nvGraphicFramePr>
        <p:xfrm>
          <a:off x="11410156" y="3213100"/>
          <a:ext cx="6799936" cy="109728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solidFill>
                            <a:schemeClr val="tx1">
                              <a:lumMod val="50000"/>
                              <a:lumOff val="50000"/>
                            </a:schemeClr>
                          </a:solidFill>
                        </a:rPr>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solidFill>
                            <a:schemeClr val="tx1">
                              <a:lumMod val="50000"/>
                              <a:lumOff val="50000"/>
                            </a:schemeClr>
                          </a:solidFill>
                        </a:rPr>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solidFill>
                            <a:schemeClr val="tx1">
                              <a:lumMod val="50000"/>
                              <a:lumOff val="50000"/>
                            </a:schemeClr>
                          </a:solidFill>
                        </a:rPr>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
        <p:nvSpPr>
          <p:cNvPr id="8" name="TextBox 7">
            <a:extLst>
              <a:ext uri="{FF2B5EF4-FFF2-40B4-BE49-F238E27FC236}">
                <a16:creationId xmlns:a16="http://schemas.microsoft.com/office/drawing/2014/main" id="{D902B4AF-3F1E-A042-F8F4-092DCBEFC998}"/>
              </a:ext>
            </a:extLst>
          </p:cNvPr>
          <p:cNvSpPr txBox="1"/>
          <p:nvPr/>
        </p:nvSpPr>
        <p:spPr>
          <a:xfrm>
            <a:off x="7909492" y="8501377"/>
            <a:ext cx="10439400" cy="1569660"/>
          </a:xfrm>
          <a:prstGeom prst="rect">
            <a:avLst/>
          </a:prstGeom>
          <a:noFill/>
        </p:spPr>
        <p:txBody>
          <a:bodyPr wrap="square">
            <a:spAutoFit/>
          </a:bodyPr>
          <a:lstStyle/>
          <a:p>
            <a:pPr marL="571500" indent="-571500">
              <a:buFont typeface="Wingdings" panose="05000000000000000000" pitchFamily="2" charset="2"/>
              <a:buChar char="§"/>
            </a:pPr>
            <a:r>
              <a:rPr lang="en-US" sz="3200" b="0" kern="0"/>
              <a:t>Tổng số vector đơn vị của  dùng kem = cân nặng</a:t>
            </a:r>
          </a:p>
          <a:p>
            <a:pPr marL="571500" indent="-571500">
              <a:buFont typeface="Wingdings" panose="05000000000000000000" pitchFamily="2" charset="2"/>
              <a:buChar char="§"/>
            </a:pPr>
            <a:r>
              <a:rPr lang="en-US" sz="3200" kern="0"/>
              <a:t>Cân nặng có 3 phân hoạch &gt; dùng kem (2) nên sử dụng cân nặng cho đợt phân hoạch tiếp theo.</a:t>
            </a:r>
            <a:endParaRPr lang="en-US" sz="3200"/>
          </a:p>
        </p:txBody>
      </p:sp>
      <p:pic>
        <p:nvPicPr>
          <p:cNvPr id="9" name="Picture 8">
            <a:extLst>
              <a:ext uri="{FF2B5EF4-FFF2-40B4-BE49-F238E27FC236}">
                <a16:creationId xmlns:a16="http://schemas.microsoft.com/office/drawing/2014/main" id="{66A9E201-5DC9-F6B4-E1CB-99D8A193DF5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9289" y="4310380"/>
            <a:ext cx="8045904" cy="3575958"/>
          </a:xfrm>
          <a:prstGeom prst="rect">
            <a:avLst/>
          </a:prstGeom>
        </p:spPr>
      </p:pic>
    </p:spTree>
    <p:extLst>
      <p:ext uri="{BB962C8B-B14F-4D97-AF65-F5344CB8AC3E}">
        <p14:creationId xmlns:p14="http://schemas.microsoft.com/office/powerpoint/2010/main" val="383007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14605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cs typeface="Source Sans Pro Light"/>
              </a:rPr>
              <a:t>Hệ thống được gọi là có khả năng học (có dáng vẻ học như con người) là hệ thống có</a:t>
            </a:r>
            <a:r>
              <a:rPr lang="en-US" sz="4000" spc="-5">
                <a:cs typeface="Source Sans Pro Light"/>
              </a:rPr>
              <a:t> </a:t>
            </a:r>
            <a:r>
              <a:rPr lang="vi-VN" sz="4000" spc="-5">
                <a:cs typeface="Source Sans Pro Light"/>
              </a:rPr>
              <a:t>khả năng tìm ra một sự khái quát hoặc mô hình cho các dữ liệu huấn luyện (dữ liệu có</a:t>
            </a:r>
            <a:r>
              <a:rPr lang="en-US" sz="4000" spc="-5">
                <a:cs typeface="Source Sans Pro Light"/>
              </a:rPr>
              <a:t> </a:t>
            </a:r>
            <a:r>
              <a:rPr lang="vi-VN" sz="4000" spc="-5">
                <a:cs typeface="Source Sans Pro Light"/>
              </a:rPr>
              <a:t>gán nhãn nhận diện hoặc phân loại).</a:t>
            </a:r>
            <a:endParaRPr lang="en-US" sz="4000" spc="-5">
              <a:cs typeface="Source Sans Pro Light"/>
            </a:endParaRPr>
          </a:p>
          <a:p>
            <a:pPr marL="583565" marR="5080" indent="-571500" algn="just">
              <a:lnSpc>
                <a:spcPct val="130000"/>
              </a:lnSpc>
              <a:buFont typeface="Wingdings" panose="05000000000000000000" pitchFamily="2" charset="2"/>
              <a:buChar char="§"/>
            </a:pPr>
            <a:r>
              <a:rPr lang="vi-VN" sz="4000" spc="-5"/>
              <a:t>Đặc trưng khái quát hoặc mô hình đó có thể được sử</a:t>
            </a:r>
            <a:r>
              <a:rPr lang="en-US" sz="4000" spc="-5"/>
              <a:t> </a:t>
            </a:r>
            <a:r>
              <a:rPr lang="vi-VN" sz="4000" spc="-5"/>
              <a:t>dụng để nhận diện hoặc phân loại dữ liệu mới.</a:t>
            </a:r>
            <a:endParaRPr lang="en-US" sz="4000" spc="-5"/>
          </a:p>
          <a:p>
            <a:pPr marL="583565" marR="5080" indent="-571500" algn="just">
              <a:lnSpc>
                <a:spcPct val="130000"/>
              </a:lnSpc>
              <a:buFont typeface="Wingdings" panose="05000000000000000000" pitchFamily="2" charset="2"/>
              <a:buChar char="§"/>
            </a:pPr>
            <a:r>
              <a:rPr lang="vi-VN" sz="4000" spc="-5"/>
              <a:t>Hai hướng tiếp cận cho hệ thống học:</a:t>
            </a:r>
          </a:p>
          <a:p>
            <a:pPr marL="1497965" marR="5080" lvl="2" indent="-571500" algn="just">
              <a:lnSpc>
                <a:spcPct val="130000"/>
              </a:lnSpc>
              <a:buFont typeface="Wingdings" panose="05000000000000000000" pitchFamily="2" charset="2"/>
              <a:buChar char="§"/>
            </a:pPr>
            <a:r>
              <a:rPr lang="vi-VN" sz="3600" spc="-5"/>
              <a:t>Học từ ký hiệu</a:t>
            </a:r>
          </a:p>
          <a:p>
            <a:pPr marL="1497965" marR="5080" lvl="2" indent="-571500" algn="just">
              <a:lnSpc>
                <a:spcPct val="130000"/>
              </a:lnSpc>
              <a:buFont typeface="Wingdings" panose="05000000000000000000" pitchFamily="2" charset="2"/>
              <a:buChar char="§"/>
            </a:pPr>
            <a:r>
              <a:rPr lang="vi-VN" sz="3600" spc="-5"/>
              <a:t>Học từ dữ liệu số</a:t>
            </a:r>
          </a:p>
        </p:txBody>
      </p:sp>
    </p:spTree>
    <p:extLst>
      <p:ext uri="{BB962C8B-B14F-4D97-AF65-F5344CB8AC3E}">
        <p14:creationId xmlns:p14="http://schemas.microsoft.com/office/powerpoint/2010/main" val="4091381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bằng giải thuật Quinland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2181710803"/>
              </p:ext>
            </p:extLst>
          </p:nvPr>
        </p:nvGraphicFramePr>
        <p:xfrm>
          <a:off x="6380956" y="4318672"/>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786765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Giải thuật Quinland</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25150" y="3903111"/>
          <a:ext cx="6334196" cy="4264612"/>
        </p:xfrm>
        <a:graphic>
          <a:graphicData uri="http://schemas.openxmlformats.org/drawingml/2006/table">
            <a:tbl>
              <a:tblPr firstRow="1" bandRow="1">
                <a:tableStyleId>{5C22544A-7EE6-4342-B048-85BDC9FD1C3A}</a:tableStyleId>
              </a:tblPr>
              <a:tblGrid>
                <a:gridCol w="906678">
                  <a:extLst>
                    <a:ext uri="{9D8B030D-6E8A-4147-A177-3AD203B41FA5}">
                      <a16:colId xmlns:a16="http://schemas.microsoft.com/office/drawing/2014/main" val="365167445"/>
                    </a:ext>
                  </a:extLst>
                </a:gridCol>
                <a:gridCol w="979805">
                  <a:extLst>
                    <a:ext uri="{9D8B030D-6E8A-4147-A177-3AD203B41FA5}">
                      <a16:colId xmlns:a16="http://schemas.microsoft.com/office/drawing/2014/main" val="2629635813"/>
                    </a:ext>
                  </a:extLst>
                </a:gridCol>
                <a:gridCol w="1548130">
                  <a:extLst>
                    <a:ext uri="{9D8B030D-6E8A-4147-A177-3AD203B41FA5}">
                      <a16:colId xmlns:a16="http://schemas.microsoft.com/office/drawing/2014/main" val="2354896819"/>
                    </a:ext>
                  </a:extLst>
                </a:gridCol>
                <a:gridCol w="817880">
                  <a:extLst>
                    <a:ext uri="{9D8B030D-6E8A-4147-A177-3AD203B41FA5}">
                      <a16:colId xmlns:a16="http://schemas.microsoft.com/office/drawing/2014/main" val="3223017324"/>
                    </a:ext>
                  </a:extLst>
                </a:gridCol>
                <a:gridCol w="2081703">
                  <a:extLst>
                    <a:ext uri="{9D8B030D-6E8A-4147-A177-3AD203B41FA5}">
                      <a16:colId xmlns:a16="http://schemas.microsoft.com/office/drawing/2014/main" val="1651939309"/>
                    </a:ext>
                  </a:extLst>
                </a:gridCol>
              </a:tblGrid>
              <a:tr h="554324">
                <a:tc>
                  <a:txBody>
                    <a:bodyPr/>
                    <a:lstStyle/>
                    <a:p>
                      <a:pPr algn="ctr"/>
                      <a:r>
                        <a:rPr lang="en-US" sz="2000"/>
                        <a:t>STT</a:t>
                      </a:r>
                    </a:p>
                  </a:txBody>
                  <a:tcPr/>
                </a:tc>
                <a:tc>
                  <a:txBody>
                    <a:bodyPr/>
                    <a:lstStyle/>
                    <a:p>
                      <a:pPr algn="ctr"/>
                      <a:r>
                        <a:rPr lang="en-US" sz="2000"/>
                        <a:t>Trời</a:t>
                      </a:r>
                    </a:p>
                  </a:txBody>
                  <a:tcPr/>
                </a:tc>
                <a:tc>
                  <a:txBody>
                    <a:bodyPr/>
                    <a:lstStyle/>
                    <a:p>
                      <a:pPr algn="ctr"/>
                      <a:r>
                        <a:rPr lang="en-US" sz="2000"/>
                        <a:t>Áp suất</a:t>
                      </a:r>
                    </a:p>
                  </a:txBody>
                  <a:tcPr/>
                </a:tc>
                <a:tc>
                  <a:txBody>
                    <a:bodyPr/>
                    <a:lstStyle/>
                    <a:p>
                      <a:pPr algn="ctr"/>
                      <a:r>
                        <a:rPr lang="en-US" sz="2000"/>
                        <a:t>Gió</a:t>
                      </a:r>
                    </a:p>
                  </a:txBody>
                  <a:tcPr/>
                </a:tc>
                <a:tc>
                  <a:txBody>
                    <a:bodyPr/>
                    <a:lstStyle/>
                    <a:p>
                      <a:pPr algn="ctr"/>
                      <a:r>
                        <a:rPr lang="en-US" sz="2000"/>
                        <a:t>Kết quả</a:t>
                      </a:r>
                    </a:p>
                  </a:txBody>
                  <a:tcPr/>
                </a:tc>
                <a:extLst>
                  <a:ext uri="{0D108BD9-81ED-4DB2-BD59-A6C34878D82A}">
                    <a16:rowId xmlns:a16="http://schemas.microsoft.com/office/drawing/2014/main" val="2160092706"/>
                  </a:ext>
                </a:extLst>
              </a:tr>
              <a:tr h="450852">
                <a:tc>
                  <a:txBody>
                    <a:bodyPr/>
                    <a:lstStyle/>
                    <a:p>
                      <a:pPr algn="ctr"/>
                      <a:r>
                        <a:rPr lang="en-US" sz="2000"/>
                        <a:t>1</a:t>
                      </a:r>
                    </a:p>
                  </a:txBody>
                  <a:tcPr/>
                </a:tc>
                <a:tc>
                  <a:txBody>
                    <a:bodyPr/>
                    <a:lstStyle/>
                    <a:p>
                      <a:r>
                        <a:rPr lang="en-US" sz="2000"/>
                        <a:t>Trong</a:t>
                      </a:r>
                    </a:p>
                  </a:txBody>
                  <a:tcPr/>
                </a:tc>
                <a:tc>
                  <a:txBody>
                    <a:bodyPr/>
                    <a:lstStyle/>
                    <a:p>
                      <a:r>
                        <a:rPr lang="en-US" sz="2000"/>
                        <a:t>Cao</a:t>
                      </a:r>
                    </a:p>
                  </a:txBody>
                  <a:tcPr/>
                </a:tc>
                <a:tc>
                  <a:txBody>
                    <a:bodyPr/>
                    <a:lstStyle/>
                    <a:p>
                      <a:r>
                        <a:rPr lang="en-US" sz="2000"/>
                        <a:t>Bắc</a:t>
                      </a:r>
                    </a:p>
                  </a:txBody>
                  <a:tcPr/>
                </a:tc>
                <a:tc>
                  <a:txBody>
                    <a:bodyPr/>
                    <a:lstStyle/>
                    <a:p>
                      <a:r>
                        <a:rPr lang="en-US" sz="2000"/>
                        <a:t>Không mưa</a:t>
                      </a:r>
                    </a:p>
                  </a:txBody>
                  <a:tcPr/>
                </a:tc>
                <a:extLst>
                  <a:ext uri="{0D108BD9-81ED-4DB2-BD59-A6C34878D82A}">
                    <a16:rowId xmlns:a16="http://schemas.microsoft.com/office/drawing/2014/main" val="574054749"/>
                  </a:ext>
                </a:extLst>
              </a:tr>
              <a:tr h="450852">
                <a:tc>
                  <a:txBody>
                    <a:bodyPr/>
                    <a:lstStyle/>
                    <a:p>
                      <a:pPr algn="ctr"/>
                      <a:r>
                        <a:rPr lang="en-US" sz="2000"/>
                        <a:t>2</a:t>
                      </a:r>
                    </a:p>
                  </a:txBody>
                  <a:tcPr/>
                </a:tc>
                <a:tc>
                  <a:txBody>
                    <a:bodyPr/>
                    <a:lstStyle/>
                    <a:p>
                      <a:r>
                        <a:rPr lang="en-US" sz="2000"/>
                        <a:t>Mây</a:t>
                      </a:r>
                    </a:p>
                  </a:txBody>
                  <a:tcPr/>
                </a:tc>
                <a:tc>
                  <a:txBody>
                    <a:bodyPr/>
                    <a:lstStyle/>
                    <a:p>
                      <a:r>
                        <a:rPr lang="en-US" sz="2000"/>
                        <a:t>Cao</a:t>
                      </a:r>
                    </a:p>
                  </a:txBody>
                  <a:tcPr/>
                </a:tc>
                <a:tc>
                  <a:txBody>
                    <a:bodyPr/>
                    <a:lstStyle/>
                    <a:p>
                      <a:r>
                        <a:rPr lang="en-US" sz="2000"/>
                        <a:t>Nam</a:t>
                      </a:r>
                    </a:p>
                  </a:txBody>
                  <a:tcPr/>
                </a:tc>
                <a:tc>
                  <a:txBody>
                    <a:bodyPr/>
                    <a:lstStyle/>
                    <a:p>
                      <a:r>
                        <a:rPr lang="en-US" sz="2000"/>
                        <a:t>Mưa</a:t>
                      </a:r>
                    </a:p>
                  </a:txBody>
                  <a:tcPr/>
                </a:tc>
                <a:extLst>
                  <a:ext uri="{0D108BD9-81ED-4DB2-BD59-A6C34878D82A}">
                    <a16:rowId xmlns:a16="http://schemas.microsoft.com/office/drawing/2014/main" val="3073760113"/>
                  </a:ext>
                </a:extLst>
              </a:tr>
              <a:tr h="450852">
                <a:tc>
                  <a:txBody>
                    <a:bodyPr/>
                    <a:lstStyle/>
                    <a:p>
                      <a:pPr algn="ctr"/>
                      <a:r>
                        <a:rPr lang="en-US" sz="2000"/>
                        <a:t>3</a:t>
                      </a:r>
                    </a:p>
                  </a:txBody>
                  <a:tcPr/>
                </a:tc>
                <a:tc>
                  <a:txBody>
                    <a:bodyPr/>
                    <a:lstStyle/>
                    <a:p>
                      <a:r>
                        <a:rPr lang="en-US" sz="2000"/>
                        <a:t>Mây</a:t>
                      </a:r>
                    </a:p>
                  </a:txBody>
                  <a:tcPr/>
                </a:tc>
                <a:tc>
                  <a:txBody>
                    <a:bodyPr/>
                    <a:lstStyle/>
                    <a:p>
                      <a:r>
                        <a:rPr lang="en-US" sz="20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3911475653"/>
                  </a:ext>
                </a:extLst>
              </a:tr>
              <a:tr h="450852">
                <a:tc>
                  <a:txBody>
                    <a:bodyPr/>
                    <a:lstStyle/>
                    <a:p>
                      <a:pPr algn="ctr"/>
                      <a:r>
                        <a:rPr lang="en-US" sz="2000"/>
                        <a:t>4</a:t>
                      </a:r>
                    </a:p>
                  </a:txBody>
                  <a:tcPr/>
                </a:tc>
                <a:tc>
                  <a:txBody>
                    <a:bodyPr/>
                    <a:lstStyle/>
                    <a:p>
                      <a:r>
                        <a:rPr lang="en-US" sz="2000"/>
                        <a:t>Trong</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Không mưa</a:t>
                      </a:r>
                    </a:p>
                  </a:txBody>
                  <a:tcPr/>
                </a:tc>
                <a:extLst>
                  <a:ext uri="{0D108BD9-81ED-4DB2-BD59-A6C34878D82A}">
                    <a16:rowId xmlns:a16="http://schemas.microsoft.com/office/drawing/2014/main" val="1148718299"/>
                  </a:ext>
                </a:extLst>
              </a:tr>
              <a:tr h="450852">
                <a:tc>
                  <a:txBody>
                    <a:bodyPr/>
                    <a:lstStyle/>
                    <a:p>
                      <a:pPr algn="ctr"/>
                      <a:r>
                        <a:rPr lang="en-US" sz="2000"/>
                        <a:t>5</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534546303"/>
                  </a:ext>
                </a:extLst>
              </a:tr>
              <a:tr h="450852">
                <a:tc>
                  <a:txBody>
                    <a:bodyPr/>
                    <a:lstStyle/>
                    <a:p>
                      <a:pPr algn="ctr"/>
                      <a:r>
                        <a:rPr lang="en-US" sz="2000"/>
                        <a:t>6</a:t>
                      </a:r>
                    </a:p>
                  </a:txBody>
                  <a:tcPr/>
                </a:tc>
                <a:tc>
                  <a:txBody>
                    <a:bodyPr/>
                    <a:lstStyle/>
                    <a:p>
                      <a:r>
                        <a:rPr lang="en-US" sz="2000"/>
                        <a:t>Mây</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2000"/>
                        <a:t>Mưa</a:t>
                      </a:r>
                    </a:p>
                  </a:txBody>
                  <a:tcPr/>
                </a:tc>
                <a:extLst>
                  <a:ext uri="{0D108BD9-81ED-4DB2-BD59-A6C34878D82A}">
                    <a16:rowId xmlns:a16="http://schemas.microsoft.com/office/drawing/2014/main" val="265291067"/>
                  </a:ext>
                </a:extLst>
              </a:tr>
              <a:tr h="450852">
                <a:tc>
                  <a:txBody>
                    <a:bodyPr/>
                    <a:lstStyle/>
                    <a:p>
                      <a:pPr algn="ctr"/>
                      <a:r>
                        <a:rPr lang="en-US" sz="2000"/>
                        <a:t>7</a:t>
                      </a:r>
                    </a:p>
                  </a:txBody>
                  <a:tcPr/>
                </a:tc>
                <a:tc>
                  <a:txBody>
                    <a:bodyPr/>
                    <a:lstStyle/>
                    <a:p>
                      <a:r>
                        <a:rPr lang="en-US" sz="2000"/>
                        <a:t>Mây</a:t>
                      </a:r>
                    </a:p>
                  </a:txBody>
                  <a:tcPr/>
                </a:tc>
                <a:tc>
                  <a:txBody>
                    <a:bodyPr/>
                    <a:lstStyle/>
                    <a:p>
                      <a:r>
                        <a:rPr lang="en-US" sz="20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3219602654"/>
                  </a:ext>
                </a:extLst>
              </a:tr>
              <a:tr h="554324">
                <a:tc>
                  <a:txBody>
                    <a:bodyPr/>
                    <a:lstStyle/>
                    <a:p>
                      <a:pPr algn="ctr"/>
                      <a:r>
                        <a:rPr lang="en-US" sz="2000"/>
                        <a:t>8</a:t>
                      </a:r>
                    </a:p>
                  </a:txBody>
                  <a:tcPr/>
                </a:tc>
                <a:tc>
                  <a:txBody>
                    <a:bodyPr/>
                    <a:lstStyle/>
                    <a:p>
                      <a:r>
                        <a:rPr lang="en-US" sz="2000"/>
                        <a:t>Trong</a:t>
                      </a:r>
                    </a:p>
                  </a:txBody>
                  <a:tcPr/>
                </a:tc>
                <a:tc>
                  <a:txBody>
                    <a:bodyPr/>
                    <a:lstStyle/>
                    <a:p>
                      <a:r>
                        <a:rPr lang="en-US" sz="20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2000"/>
                        <a:t>Không mưa</a:t>
                      </a:r>
                    </a:p>
                  </a:txBody>
                  <a:tcPr/>
                </a:tc>
                <a:extLst>
                  <a:ext uri="{0D108BD9-81ED-4DB2-BD59-A6C34878D82A}">
                    <a16:rowId xmlns:a16="http://schemas.microsoft.com/office/drawing/2014/main" val="960715112"/>
                  </a:ext>
                </a:extLst>
              </a:tr>
            </a:tbl>
          </a:graphicData>
        </a:graphic>
      </p:graphicFrame>
      <p:pic>
        <p:nvPicPr>
          <p:cNvPr id="7" name="Picture 6">
            <a:extLst>
              <a:ext uri="{FF2B5EF4-FFF2-40B4-BE49-F238E27FC236}">
                <a16:creationId xmlns:a16="http://schemas.microsoft.com/office/drawing/2014/main" id="{6B374FCD-D952-86CA-E419-695899697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56" y="4298715"/>
            <a:ext cx="10028312" cy="4457028"/>
          </a:xfrm>
          <a:prstGeom prst="rect">
            <a:avLst/>
          </a:prstGeom>
        </p:spPr>
      </p:pic>
    </p:spTree>
    <p:extLst>
      <p:ext uri="{BB962C8B-B14F-4D97-AF65-F5344CB8AC3E}">
        <p14:creationId xmlns:p14="http://schemas.microsoft.com/office/powerpoint/2010/main" val="2034133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818356" y="2374900"/>
                <a:ext cx="16916400" cy="80653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Thay vì phải xây dựng các vector đặc trưng như phương pháp của Quinland, ứng với mỗi thuộc tính dẫn xuất ta chỉ cần tính độ đo hỗn loạn và lựa chọn thuộc tính nào có độ đo hỗn loạn bé nhất để phân hoạch. Lặp lại cho đến khi hết các thuộc tính.</a:t>
                </a:r>
              </a:p>
              <a:p>
                <a:pPr marL="583565" marR="5080" indent="-571500" algn="just">
                  <a:lnSpc>
                    <a:spcPct val="130000"/>
                  </a:lnSpc>
                  <a:buFont typeface="Wingdings" panose="05000000000000000000" pitchFamily="2" charset="2"/>
                  <a:buChar char="§"/>
                </a:pPr>
                <a:r>
                  <a:rPr lang="en-US" sz="4000" kern="0"/>
                  <a:t>Độ đo bất định cho thuộc tính X:</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e>
                      </m:d>
                      <m:r>
                        <a:rPr lang="en-US" sz="3600" b="0" i="1" kern="0" smtClean="0">
                          <a:latin typeface="Cambria Math" panose="02040503050406030204" pitchFamily="18" charset="0"/>
                        </a:rPr>
                        <m:t>= </m:t>
                      </m:r>
                      <m:nary>
                        <m:naryPr>
                          <m:chr m:val="∑"/>
                          <m:supHide m:val="on"/>
                          <m:ctrlPr>
                            <a:rPr lang="en-US" sz="3600" b="0" i="1" kern="0" smtClean="0">
                              <a:latin typeface="Cambria Math" panose="02040503050406030204" pitchFamily="18" charset="0"/>
                            </a:rPr>
                          </m:ctrlPr>
                        </m:naryPr>
                        <m:sub>
                          <m:r>
                            <m:rPr>
                              <m:brk m:alnAt="7"/>
                            </m:rPr>
                            <a:rPr lang="en-US" sz="3600" b="0" i="1" kern="0" smtClean="0">
                              <a:latin typeface="Cambria Math" panose="02040503050406030204" pitchFamily="18" charset="0"/>
                            </a:rPr>
                            <m:t>𝑏</m:t>
                          </m:r>
                        </m:sub>
                        <m:sup/>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𝑡</m:t>
                                  </m:r>
                                </m:sub>
                              </m:sSub>
                            </m:den>
                          </m:f>
                          <m:r>
                            <a:rPr lang="en-US" sz="3600" b="0" i="1" kern="0" smtClean="0">
                              <a:latin typeface="Cambria Math" panose="02040503050406030204" pitchFamily="18" charset="0"/>
                            </a:rPr>
                            <m:t>∗</m:t>
                          </m:r>
                          <m:nary>
                            <m:naryPr>
                              <m:chr m:val="∑"/>
                              <m:supHide m:val="on"/>
                              <m:ctrlPr>
                                <a:rPr lang="en-US" sz="3600" b="0" i="1" kern="0" smtClean="0">
                                  <a:latin typeface="Cambria Math" panose="02040503050406030204" pitchFamily="18" charset="0"/>
                                </a:rPr>
                              </m:ctrlPr>
                            </m:naryPr>
                            <m:sub>
                              <m:r>
                                <m:rPr>
                                  <m:brk m:alnAt="7"/>
                                </m:rPr>
                                <a:rPr lang="en-US" sz="3600" b="0" i="1" kern="0" smtClean="0">
                                  <a:latin typeface="Cambria Math" panose="02040503050406030204" pitchFamily="18" charset="0"/>
                                </a:rPr>
                                <m:t>𝑐</m:t>
                              </m:r>
                            </m:sub>
                            <m:sup/>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𝑏𝑐</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den>
                              </m:f>
                              <m:r>
                                <a:rPr lang="en-US" sz="3600" b="0" i="1" kern="0" smtClean="0">
                                  <a:latin typeface="Cambria Math" panose="02040503050406030204" pitchFamily="18" charset="0"/>
                                </a:rPr>
                                <m:t>∗</m:t>
                              </m:r>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𝑎</m:t>
                                  </m:r>
                                </m:sub>
                                <m:sup>
                                  <m:f>
                                    <m:fPr>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𝑏𝑐</m:t>
                                          </m:r>
                                        </m:sub>
                                      </m:sSub>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den>
                                  </m:f>
                                </m:sup>
                              </m:sSubSup>
                            </m:e>
                          </m:nary>
                          <m:r>
                            <a:rPr lang="en-US" sz="3600" b="0" i="1" kern="0" smtClean="0">
                              <a:latin typeface="Cambria Math" panose="02040503050406030204" pitchFamily="18" charset="0"/>
                            </a:rPr>
                            <m:t>)</m:t>
                          </m:r>
                        </m:e>
                      </m:nary>
                    </m:oMath>
                  </m:oMathPara>
                </a14:m>
                <a:endParaRPr lang="en-US" sz="3600" kern="0"/>
              </a:p>
              <a:p>
                <a:pPr marL="583565" marR="5080" indent="-571500" algn="just">
                  <a:lnSpc>
                    <a:spcPct val="130000"/>
                  </a:lnSpc>
                  <a:buFont typeface="Wingdings" panose="05000000000000000000" pitchFamily="2" charset="2"/>
                  <a:buChar char="§"/>
                </a:pPr>
                <a:r>
                  <a:rPr lang="en-US" sz="3600" kern="0"/>
                  <a:t>Trong đó:</a:t>
                </a:r>
              </a:p>
              <a:p>
                <a:pPr marL="1497965" marR="5080" lvl="2"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𝑏</m:t>
                        </m:r>
                      </m:sub>
                    </m:sSub>
                    <m:r>
                      <a:rPr lang="en-US" sz="3600" b="0" i="1" kern="0" smtClean="0">
                        <a:latin typeface="Cambria Math" panose="02040503050406030204" pitchFamily="18" charset="0"/>
                      </a:rPr>
                      <m:t>:</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𝑛h</m:t>
                    </m:r>
                    <m:r>
                      <a:rPr lang="en-US" sz="3600" b="0" i="1" kern="0" smtClean="0">
                        <a:latin typeface="Cambria Math" panose="02040503050406030204" pitchFamily="18" charset="0"/>
                      </a:rPr>
                      <m:t>á</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oMath>
                </a14:m>
                <a:r>
                  <a:rPr lang="en-US" sz="4000" kern="0"/>
                  <a:t>			</a:t>
                </a:r>
                <a14:m>
                  <m:oMath xmlns:m="http://schemas.openxmlformats.org/officeDocument/2006/math">
                    <m:sSub>
                      <m:sSubPr>
                        <m:ctrlPr>
                          <a:rPr lang="vi-VN" sz="4000" i="1" kern="0">
                            <a:latin typeface="Cambria Math" panose="02040503050406030204" pitchFamily="18" charset="0"/>
                          </a:rPr>
                        </m:ctrlPr>
                      </m:sSubPr>
                      <m:e>
                        <m:r>
                          <a:rPr lang="en-US" sz="4000" i="1" kern="0">
                            <a:latin typeface="Cambria Math" panose="02040503050406030204" pitchFamily="18" charset="0"/>
                          </a:rPr>
                          <m:t>𝑛</m:t>
                        </m:r>
                      </m:e>
                      <m:sub>
                        <m:r>
                          <a:rPr lang="en-US" sz="4000" i="1" kern="0">
                            <a:latin typeface="Cambria Math" panose="02040503050406030204" pitchFamily="18" charset="0"/>
                          </a:rPr>
                          <m:t>𝑏</m:t>
                        </m:r>
                        <m:r>
                          <a:rPr lang="en-US" sz="4000" b="0" i="1" kern="0" smtClean="0">
                            <a:latin typeface="Cambria Math" panose="02040503050406030204" pitchFamily="18" charset="0"/>
                          </a:rPr>
                          <m:t>𝑐</m:t>
                        </m:r>
                      </m:sub>
                    </m:sSub>
                    <m:r>
                      <a:rPr lang="en-US" sz="4000" i="1" kern="0">
                        <a:latin typeface="Cambria Math" panose="02040503050406030204" pitchFamily="18" charset="0"/>
                      </a:rPr>
                      <m:t>:</m:t>
                    </m:r>
                    <m:r>
                      <a:rPr lang="en-US" sz="4000" b="0" i="1" kern="0" smtClean="0">
                        <a:latin typeface="Cambria Math" panose="02040503050406030204" pitchFamily="18" charset="0"/>
                      </a:rPr>
                      <m:t>𝑡</m:t>
                    </m:r>
                    <m:r>
                      <a:rPr lang="en-US" sz="4000" b="0" i="1" kern="0" smtClean="0">
                        <a:latin typeface="Cambria Math" panose="02040503050406030204" pitchFamily="18" charset="0"/>
                      </a:rPr>
                      <m:t>ổ</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i="1" kern="0">
                        <a:latin typeface="Cambria Math" panose="02040503050406030204" pitchFamily="18" charset="0"/>
                      </a:rPr>
                      <m:t>𝑠</m:t>
                    </m:r>
                    <m:r>
                      <a:rPr lang="en-US" sz="4000" i="1" kern="0">
                        <a:latin typeface="Cambria Math" panose="02040503050406030204" pitchFamily="18" charset="0"/>
                      </a:rPr>
                      <m:t>ố </m:t>
                    </m:r>
                    <m:r>
                      <a:rPr lang="en-US" sz="4000" i="1" kern="0">
                        <a:latin typeface="Cambria Math" panose="02040503050406030204" pitchFamily="18" charset="0"/>
                      </a:rPr>
                      <m:t>𝑚</m:t>
                    </m:r>
                    <m:r>
                      <a:rPr lang="en-US" sz="4000" i="1" kern="0">
                        <a:latin typeface="Cambria Math" panose="02040503050406030204" pitchFamily="18" charset="0"/>
                      </a:rPr>
                      <m:t>ẫ</m:t>
                    </m:r>
                    <m:r>
                      <a:rPr lang="en-US" sz="4000" i="1" kern="0">
                        <a:latin typeface="Cambria Math" panose="02040503050406030204" pitchFamily="18" charset="0"/>
                      </a:rPr>
                      <m:t>𝑢</m:t>
                    </m:r>
                    <m:r>
                      <a:rPr lang="en-US" sz="4000" i="1" kern="0">
                        <a:latin typeface="Cambria Math" panose="02040503050406030204" pitchFamily="18" charset="0"/>
                      </a:rPr>
                      <m:t> </m:t>
                    </m:r>
                    <m:r>
                      <a:rPr lang="en-US" sz="4000" b="0" i="1" kern="0" smtClean="0">
                        <a:latin typeface="Cambria Math" panose="02040503050406030204" pitchFamily="18" charset="0"/>
                      </a:rPr>
                      <m:t>𝑡𝑟𝑜𝑛𝑔</m:t>
                    </m:r>
                    <m:r>
                      <a:rPr lang="en-US" sz="4000" b="0" i="1" kern="0" smtClean="0">
                        <a:latin typeface="Cambria Math" panose="02040503050406030204" pitchFamily="18" charset="0"/>
                      </a:rPr>
                      <m:t> </m:t>
                    </m:r>
                    <m:r>
                      <a:rPr lang="en-US" sz="4000" i="1" kern="0">
                        <a:latin typeface="Cambria Math" panose="02040503050406030204" pitchFamily="18" charset="0"/>
                      </a:rPr>
                      <m:t>𝑛h</m:t>
                    </m:r>
                    <m:r>
                      <a:rPr lang="en-US" sz="4000" i="1" kern="0">
                        <a:latin typeface="Cambria Math" panose="02040503050406030204" pitchFamily="18" charset="0"/>
                      </a:rPr>
                      <m:t>á</m:t>
                    </m:r>
                    <m:r>
                      <a:rPr lang="en-US" sz="4000" i="1" kern="0">
                        <a:latin typeface="Cambria Math" panose="02040503050406030204" pitchFamily="18" charset="0"/>
                      </a:rPr>
                      <m:t>𝑛h</m:t>
                    </m:r>
                    <m:r>
                      <a:rPr lang="en-US" sz="4000" i="1" kern="0">
                        <a:latin typeface="Cambria Math" panose="02040503050406030204" pitchFamily="18" charset="0"/>
                      </a:rPr>
                      <m:t> </m:t>
                    </m:r>
                    <m:r>
                      <a:rPr lang="en-US" sz="4000" i="1" kern="0">
                        <a:latin typeface="Cambria Math" panose="02040503050406030204" pitchFamily="18" charset="0"/>
                      </a:rPr>
                      <m:t>𝑏</m:t>
                    </m:r>
                    <m:r>
                      <a:rPr lang="en-US" sz="4000" b="0" i="1" kern="0" smtClean="0">
                        <a:latin typeface="Cambria Math" panose="02040503050406030204" pitchFamily="18" charset="0"/>
                      </a:rPr>
                      <m:t> </m:t>
                    </m:r>
                    <m:r>
                      <a:rPr lang="en-US" sz="4000" b="0" i="1" kern="0" smtClean="0">
                        <a:latin typeface="Cambria Math" panose="02040503050406030204" pitchFamily="18" charset="0"/>
                      </a:rPr>
                      <m:t>𝑐</m:t>
                    </m:r>
                    <m:r>
                      <a:rPr lang="en-US" sz="4000" b="0" i="1" kern="0" smtClean="0">
                        <a:latin typeface="Cambria Math" panose="02040503050406030204" pitchFamily="18" charset="0"/>
                      </a:rPr>
                      <m:t>ủ</m:t>
                    </m:r>
                    <m:r>
                      <a:rPr lang="en-US" sz="4000" b="0" i="1" kern="0" smtClean="0">
                        <a:latin typeface="Cambria Math" panose="02040503050406030204" pitchFamily="18" charset="0"/>
                      </a:rPr>
                      <m:t>𝑎</m:t>
                    </m:r>
                    <m:r>
                      <a:rPr lang="en-US" sz="4000" b="0" i="1" kern="0" smtClean="0">
                        <a:latin typeface="Cambria Math" panose="02040503050406030204" pitchFamily="18" charset="0"/>
                      </a:rPr>
                      <m:t> </m:t>
                    </m:r>
                    <m:r>
                      <a:rPr lang="en-US" sz="4000" b="0" i="1" kern="0" smtClean="0">
                        <a:latin typeface="Cambria Math" panose="02040503050406030204" pitchFamily="18" charset="0"/>
                      </a:rPr>
                      <m:t>𝑙</m:t>
                    </m:r>
                    <m:r>
                      <a:rPr lang="en-US" sz="4000" b="0" i="1" kern="0" smtClean="0">
                        <a:latin typeface="Cambria Math" panose="02040503050406030204" pitchFamily="18" charset="0"/>
                      </a:rPr>
                      <m:t>ớ</m:t>
                    </m:r>
                    <m:r>
                      <a:rPr lang="en-US" sz="4000" b="0" i="1" kern="0" smtClean="0">
                        <a:latin typeface="Cambria Math" panose="02040503050406030204" pitchFamily="18" charset="0"/>
                      </a:rPr>
                      <m:t>𝑝</m:t>
                    </m:r>
                    <m:r>
                      <a:rPr lang="en-US" sz="4000" b="0" i="1" kern="0" smtClean="0">
                        <a:latin typeface="Cambria Math" panose="02040503050406030204" pitchFamily="18" charset="0"/>
                      </a:rPr>
                      <m:t> </m:t>
                    </m:r>
                    <m:r>
                      <a:rPr lang="en-US" sz="4000" b="0" i="1" kern="0" smtClean="0">
                        <a:latin typeface="Cambria Math" panose="02040503050406030204" pitchFamily="18" charset="0"/>
                      </a:rPr>
                      <m:t>𝑐</m:t>
                    </m:r>
                  </m:oMath>
                </a14:m>
                <a:endParaRPr lang="en-US" sz="4000" kern="0"/>
              </a:p>
              <a:p>
                <a:pPr marL="1497965" marR="5080" lvl="2"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𝑛</m:t>
                        </m:r>
                      </m:e>
                      <m:sub>
                        <m:r>
                          <a:rPr lang="en-US" sz="3600" b="0" i="1" kern="0" smtClean="0">
                            <a:latin typeface="Cambria Math" panose="02040503050406030204" pitchFamily="18" charset="0"/>
                          </a:rPr>
                          <m:t>𝑡</m:t>
                        </m:r>
                      </m:sub>
                    </m:sSub>
                    <m:r>
                      <a:rPr lang="en-US" sz="3600" b="0" i="1" kern="0" smtClean="0">
                        <a:latin typeface="Cambria Math" panose="02040503050406030204" pitchFamily="18" charset="0"/>
                      </a:rPr>
                      <m:t>:</m:t>
                    </m:r>
                    <m:r>
                      <a:rPr lang="en-US" sz="3600" b="0" i="1" kern="0" smtClean="0">
                        <a:latin typeface="Cambria Math" panose="02040503050406030204" pitchFamily="18" charset="0"/>
                      </a:rPr>
                      <m:t>𝑡</m:t>
                    </m:r>
                    <m:r>
                      <a:rPr lang="en-US" sz="3600" b="0" i="1" kern="0" smtClean="0">
                        <a:latin typeface="Cambria Math" panose="02040503050406030204" pitchFamily="18" charset="0"/>
                      </a:rPr>
                      <m:t>ổ</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𝑠</m:t>
                    </m:r>
                    <m:r>
                      <a:rPr lang="en-US" sz="3600" b="0" i="1" kern="0" smtClean="0">
                        <a:latin typeface="Cambria Math" panose="02040503050406030204" pitchFamily="18" charset="0"/>
                      </a:rPr>
                      <m:t>ố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ẫ</m:t>
                    </m:r>
                    <m:r>
                      <a:rPr lang="en-US" sz="3600" b="0" i="1" kern="0" smtClean="0">
                        <a:latin typeface="Cambria Math" panose="02040503050406030204" pitchFamily="18" charset="0"/>
                      </a:rPr>
                      <m:t>𝑢</m:t>
                    </m:r>
                  </m:oMath>
                </a14:m>
                <a:r>
                  <a:rPr lang="en-US" sz="3600" kern="0"/>
                  <a:t>				</a:t>
                </a:r>
                <a14:m>
                  <m:oMath xmlns:m="http://schemas.openxmlformats.org/officeDocument/2006/math">
                    <m:r>
                      <a:rPr lang="en-US" sz="3600" b="0" i="1" kern="0" smtClean="0">
                        <a:latin typeface="Cambria Math" panose="02040503050406030204" pitchFamily="18" charset="0"/>
                      </a:rPr>
                      <m:t>𝑎</m:t>
                    </m:r>
                    <m:r>
                      <a:rPr lang="en-US" sz="3600" b="0" i="1" kern="0" smtClean="0">
                        <a:latin typeface="Cambria Math" panose="02040503050406030204" pitchFamily="18" charset="0"/>
                      </a:rPr>
                      <m:t>: </m:t>
                    </m:r>
                    <m:r>
                      <a:rPr lang="en-US" sz="3600" i="1" kern="0">
                        <a:latin typeface="Cambria Math" panose="02040503050406030204" pitchFamily="18" charset="0"/>
                      </a:rPr>
                      <m:t>𝑠</m:t>
                    </m:r>
                    <m:r>
                      <a:rPr lang="en-US" sz="3600" i="1" kern="0">
                        <a:latin typeface="Cambria Math" panose="02040503050406030204" pitchFamily="18" charset="0"/>
                      </a:rPr>
                      <m:t>ố </m:t>
                    </m:r>
                    <m:r>
                      <a:rPr lang="en-US" sz="3600" b="0" i="1" kern="0" smtClean="0">
                        <a:latin typeface="Cambria Math" panose="02040503050406030204" pitchFamily="18" charset="0"/>
                      </a:rPr>
                      <m:t>𝑙</m:t>
                    </m:r>
                    <m:r>
                      <a:rPr lang="en-US" sz="3600" b="0" i="1" kern="0" smtClean="0">
                        <a:latin typeface="Cambria Math" panose="02040503050406030204" pitchFamily="18" charset="0"/>
                      </a:rPr>
                      <m:t>ượ</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𝑔𝑖</m:t>
                    </m:r>
                    <m:r>
                      <a:rPr lang="en-US" sz="3600" b="0" i="1" kern="0" smtClean="0">
                        <a:latin typeface="Cambria Math" panose="02040503050406030204" pitchFamily="18" charset="0"/>
                      </a:rPr>
                      <m:t>á </m:t>
                    </m:r>
                    <m:r>
                      <a:rPr lang="en-US" sz="3600" b="0" i="1" kern="0" smtClean="0">
                        <a:latin typeface="Cambria Math" panose="02040503050406030204" pitchFamily="18" charset="0"/>
                      </a:rPr>
                      <m:t>𝑡𝑟</m:t>
                    </m:r>
                    <m:r>
                      <a:rPr lang="en-US" sz="3600" b="0" i="1" kern="0" smtClean="0">
                        <a:latin typeface="Cambria Math" panose="02040503050406030204" pitchFamily="18" charset="0"/>
                      </a:rPr>
                      <m:t>ị </m:t>
                    </m:r>
                    <m:r>
                      <a:rPr lang="en-US" sz="3600" b="0" i="1" kern="0" smtClean="0">
                        <a:latin typeface="Cambria Math" panose="02040503050406030204" pitchFamily="18" charset="0"/>
                      </a:rPr>
                      <m:t>𝑐</m:t>
                    </m:r>
                    <m:r>
                      <a:rPr lang="en-US" sz="3600" b="0" i="1" kern="0" smtClean="0">
                        <a:latin typeface="Cambria Math" panose="02040503050406030204" pitchFamily="18" charset="0"/>
                      </a:rPr>
                      <m:t>ủ</m:t>
                    </m:r>
                    <m:r>
                      <a:rPr lang="en-US" sz="3600" b="0" i="1" kern="0" smtClean="0">
                        <a:latin typeface="Cambria Math" panose="02040503050406030204" pitchFamily="18" charset="0"/>
                      </a:rPr>
                      <m:t>𝑎</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𝑡h𝑢</m:t>
                    </m:r>
                    <m:r>
                      <a:rPr lang="en-US" sz="3600" b="0" i="1" kern="0" smtClean="0">
                        <a:latin typeface="Cambria Math" panose="02040503050406030204" pitchFamily="18" charset="0"/>
                      </a:rPr>
                      <m:t>ộ</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í</m:t>
                    </m:r>
                    <m:r>
                      <a:rPr lang="en-US" sz="3600" b="0" i="1" kern="0" smtClean="0">
                        <a:latin typeface="Cambria Math" panose="02040503050406030204" pitchFamily="18" charset="0"/>
                      </a:rPr>
                      <m:t>𝑛h</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ụ</m:t>
                    </m:r>
                    <m:r>
                      <a:rPr lang="en-US" sz="3600" b="0" i="1" kern="0" smtClean="0">
                        <a:latin typeface="Cambria Math" panose="02040503050406030204" pitchFamily="18" charset="0"/>
                      </a:rPr>
                      <m:t>𝑐</m:t>
                    </m:r>
                    <m:r>
                      <a:rPr lang="en-US" sz="3600" b="0" i="1" kern="0" smtClean="0">
                        <a:latin typeface="Cambria Math" panose="02040503050406030204" pitchFamily="18" charset="0"/>
                      </a:rPr>
                      <m:t> </m:t>
                    </m:r>
                    <m:r>
                      <a:rPr lang="en-US" sz="3600" b="0" i="1" kern="0" smtClean="0">
                        <a:latin typeface="Cambria Math" panose="02040503050406030204" pitchFamily="18" charset="0"/>
                      </a:rPr>
                      <m:t>𝑡𝑖</m:t>
                    </m:r>
                    <m:r>
                      <a:rPr lang="en-US" sz="3600" b="0" i="1" kern="0" smtClean="0">
                        <a:latin typeface="Cambria Math" panose="02040503050406030204" pitchFamily="18" charset="0"/>
                      </a:rPr>
                      <m:t>ê</m:t>
                    </m:r>
                    <m:r>
                      <a:rPr lang="en-US" sz="3600" b="0" i="1" kern="0" smtClean="0">
                        <a:latin typeface="Cambria Math" panose="02040503050406030204" pitchFamily="18" charset="0"/>
                      </a:rPr>
                      <m:t>𝑢</m:t>
                    </m:r>
                  </m:oMath>
                </a14:m>
                <a:endParaRPr lang="vi-VN" sz="3600" kern="0"/>
              </a:p>
            </p:txBody>
          </p:sp>
        </mc:Choice>
        <mc:Fallback xmlns="">
          <p:sp>
            <p:nvSpPr>
              <p:cNvPr id="20" name="object 20"/>
              <p:cNvSpPr txBox="1">
                <a:spLocks noRot="1" noChangeAspect="1" noMove="1" noResize="1" noEditPoints="1" noAdjustHandles="1" noChangeArrowheads="1" noChangeShapeType="1" noTextEdit="1"/>
              </p:cNvSpPr>
              <p:nvPr/>
            </p:nvSpPr>
            <p:spPr>
              <a:xfrm>
                <a:off x="818356" y="2374900"/>
                <a:ext cx="16916400" cy="8065349"/>
              </a:xfrm>
              <a:prstGeom prst="rect">
                <a:avLst/>
              </a:prstGeom>
              <a:blipFill>
                <a:blip r:embed="rId3"/>
                <a:stretch>
                  <a:fillRect l="-1622" t="-378" r="-1802"/>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spTree>
    <p:extLst>
      <p:ext uri="{BB962C8B-B14F-4D97-AF65-F5344CB8AC3E}">
        <p14:creationId xmlns:p14="http://schemas.microsoft.com/office/powerpoint/2010/main" val="3056992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 theo độ bất định Entropy.</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6" name="Table 5">
            <a:extLst>
              <a:ext uri="{FF2B5EF4-FFF2-40B4-BE49-F238E27FC236}">
                <a16:creationId xmlns:a16="http://schemas.microsoft.com/office/drawing/2014/main" id="{EA675EBF-B584-A665-C44B-E9548675F467}"/>
              </a:ext>
            </a:extLst>
          </p:cNvPr>
          <p:cNvGraphicFramePr>
            <a:graphicFrameLocks noGrp="1"/>
          </p:cNvGraphicFramePr>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
        <p:nvSpPr>
          <p:cNvPr id="7" name="object 20">
            <a:extLst>
              <a:ext uri="{FF2B5EF4-FFF2-40B4-BE49-F238E27FC236}">
                <a16:creationId xmlns:a16="http://schemas.microsoft.com/office/drawing/2014/main" id="{5F0559AF-D0BE-3635-FE81-D8C59EB12F30}"/>
              </a:ext>
            </a:extLst>
          </p:cNvPr>
          <p:cNvSpPr txBox="1"/>
          <p:nvPr/>
        </p:nvSpPr>
        <p:spPr>
          <a:xfrm>
            <a:off x="1046955" y="9056003"/>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Số lượng giá trị thuộc tính mục tiêu: a = 2 (nám/không).</a:t>
            </a:r>
            <a:endParaRPr lang="vi-VN" sz="3600" kern="0"/>
          </a:p>
        </p:txBody>
      </p:sp>
    </p:spTree>
    <p:extLst>
      <p:ext uri="{BB962C8B-B14F-4D97-AF65-F5344CB8AC3E}">
        <p14:creationId xmlns:p14="http://schemas.microsoft.com/office/powerpoint/2010/main" val="1565903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màu tóc (vàng, nâu, đỏ)</a:t>
                </a:r>
              </a:p>
              <a:p>
                <a:pPr marL="1497965" marR="5080" lvl="2" indent="-571500" algn="just">
                  <a:lnSpc>
                    <a:spcPct val="130000"/>
                  </a:lnSpc>
                  <a:buFont typeface="Wingdings" panose="05000000000000000000" pitchFamily="2" charset="2"/>
                  <a:buChar char="§"/>
                </a:pPr>
                <a:r>
                  <a:rPr lang="en-US" sz="3600" b="0" kern="0"/>
                  <a:t>Vàng: 2/4 (nám) +2/4 (không)</a:t>
                </a:r>
              </a:p>
              <a:p>
                <a:pPr marL="1497965" marR="5080" lvl="2" indent="-571500" algn="just">
                  <a:lnSpc>
                    <a:spcPct val="130000"/>
                  </a:lnSpc>
                  <a:buFont typeface="Wingdings" panose="05000000000000000000" pitchFamily="2" charset="2"/>
                  <a:buChar char="§"/>
                </a:pPr>
                <a:r>
                  <a:rPr lang="en-US" sz="3600" kern="0"/>
                  <a:t>Nâu: 0/3(nám) + 3/3 (không)</a:t>
                </a:r>
              </a:p>
              <a:p>
                <a:pPr marL="1497965" marR="5080" lvl="2" indent="-571500" algn="just">
                  <a:lnSpc>
                    <a:spcPct val="130000"/>
                  </a:lnSpc>
                  <a:buFont typeface="Wingdings" panose="05000000000000000000" pitchFamily="2" charset="2"/>
                  <a:buChar char="§"/>
                </a:pPr>
                <a:r>
                  <a:rPr lang="en-US" sz="3600" kern="0"/>
                  <a:t>Đỏ: 1/1 (nám) + 0/1 (không)</a:t>
                </a:r>
                <a:endParaRPr lang="en-US" sz="3600" b="0" kern="0"/>
              </a:p>
              <a:p>
                <a:pPr marL="583565" marR="5080" indent="-571500" algn="just">
                  <a:lnSpc>
                    <a:spcPct val="130000"/>
                  </a:lnSpc>
                  <a:buFont typeface="Wingdings" panose="05000000000000000000" pitchFamily="2" charset="2"/>
                  <a:buChar char="§"/>
                </a:pPr>
                <a:r>
                  <a:rPr lang="en-US" sz="4000" b="0" kern="0"/>
                  <a:t>Entropy của màu tóc:</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à</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ó</m:t>
                        </m:r>
                        <m:r>
                          <a:rPr lang="en-US" sz="3600" b="0" i="1" kern="0" smtClean="0">
                            <a:latin typeface="Cambria Math" panose="02040503050406030204" pitchFamily="18" charset="0"/>
                          </a:rPr>
                          <m:t>𝑐</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i="1" kern="0">
                                <a:latin typeface="Cambria Math" panose="02040503050406030204" pitchFamily="18" charset="0"/>
                              </a:rPr>
                              <m:t>4</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i="1" kern="0">
                                    <a:latin typeface="Cambria Math" panose="02040503050406030204" pitchFamily="18" charset="0"/>
                                  </a:rPr>
                                  <m:t>4</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r>
                      <a:rPr lang="en-US" sz="3600" b="0" i="1" kern="0" smtClean="0">
                        <a:latin typeface="Cambria Math" panose="02040503050406030204" pitchFamily="18" charset="0"/>
                      </a:rPr>
                      <m:t>à</m:t>
                    </m:r>
                    <m:r>
                      <a:rPr lang="en-US" sz="3600" b="0" i="1" kern="0" smtClean="0">
                        <a:latin typeface="Cambria Math" panose="02040503050406030204" pitchFamily="18" charset="0"/>
                      </a:rPr>
                      <m:t>𝑛𝑔</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m:t>
                    </m:r>
                    <m:r>
                      <a:rPr lang="en-US" sz="3600" b="0" i="1" kern="0" smtClean="0">
                        <a:latin typeface="Cambria Math" panose="02040503050406030204" pitchFamily="18" charset="0"/>
                      </a:rPr>
                      <m:t>â</m:t>
                    </m:r>
                    <m:r>
                      <a:rPr lang="en-US" sz="3600" b="0" i="1" kern="0" smtClean="0">
                        <a:latin typeface="Cambria Math" panose="02040503050406030204" pitchFamily="18" charset="0"/>
                      </a:rPr>
                      <m:t>𝑢</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:đỏ</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1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449580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𝑚</m:t>
                          </m:r>
                          <m:r>
                            <a:rPr lang="en-US" sz="4000" b="0" i="1" kern="0" smtClean="0">
                              <a:latin typeface="Cambria Math" panose="02040503050406030204" pitchFamily="18" charset="0"/>
                            </a:rPr>
                            <m:t>à</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𝑡</m:t>
                          </m:r>
                          <m:r>
                            <a:rPr lang="en-US" sz="4000" b="0" i="1" kern="0" smtClean="0">
                              <a:latin typeface="Cambria Math" panose="02040503050406030204" pitchFamily="18" charset="0"/>
                            </a:rPr>
                            <m:t>ó</m:t>
                          </m:r>
                          <m:r>
                            <a:rPr lang="en-US" sz="4000" b="0" i="1" kern="0" smtClean="0">
                              <a:latin typeface="Cambria Math" panose="02040503050406030204" pitchFamily="18" charset="0"/>
                            </a:rPr>
                            <m:t>𝑐</m:t>
                          </m:r>
                        </m:e>
                      </m:d>
                      <m:r>
                        <a:rPr lang="en-US" sz="4000" b="0" i="1" kern="0" smtClean="0">
                          <a:latin typeface="Cambria Math" panose="02040503050406030204" pitchFamily="18" charset="0"/>
                        </a:rPr>
                        <m:t>=0.5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4495801"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9122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chiều cao (cao, trung bình, thấp)</a:t>
                </a:r>
              </a:p>
              <a:p>
                <a:pPr marL="1497965" marR="5080" lvl="2" indent="-571500" algn="just">
                  <a:lnSpc>
                    <a:spcPct val="130000"/>
                  </a:lnSpc>
                  <a:buFont typeface="Wingdings" panose="05000000000000000000" pitchFamily="2" charset="2"/>
                  <a:buChar char="§"/>
                </a:pPr>
                <a:r>
                  <a:rPr lang="en-US" sz="3600" b="0" kern="0"/>
                  <a:t>Cao: 0/2 (nám) +2/2 (không)</a:t>
                </a:r>
              </a:p>
              <a:p>
                <a:pPr marL="1497965" marR="5080" lvl="2" indent="-571500" algn="just">
                  <a:lnSpc>
                    <a:spcPct val="130000"/>
                  </a:lnSpc>
                  <a:buFont typeface="Wingdings" panose="05000000000000000000" pitchFamily="2" charset="2"/>
                  <a:buChar char="§"/>
                </a:pPr>
                <a:r>
                  <a:rPr lang="en-US" sz="3600" kern="0"/>
                  <a:t>TB: 2/3(nám) + 1/3 (không)</a:t>
                </a:r>
              </a:p>
              <a:p>
                <a:pPr marL="1497965" marR="5080" lvl="2" indent="-571500" algn="just">
                  <a:lnSpc>
                    <a:spcPct val="130000"/>
                  </a:lnSpc>
                  <a:buFont typeface="Wingdings" panose="05000000000000000000" pitchFamily="2" charset="2"/>
                  <a:buChar char="§"/>
                </a:pPr>
                <a:r>
                  <a:rPr lang="en-US" sz="3600" kern="0"/>
                  <a:t>Thấp: 1/3 (nám) + 2/3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chiều cao</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i="1" kern="0">
                                    <a:latin typeface="Cambria Math" panose="02040503050406030204" pitchFamily="18" charset="0"/>
                                  </a:rPr>
                                  <m:t>2</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𝑐𝑎𝑜</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e>
                      </m:d>
                      <m:r>
                        <a:rPr lang="en-US" sz="4000" b="0" i="1" kern="0" smtClean="0">
                          <a:latin typeface="Cambria Math" panose="02040503050406030204" pitchFamily="18" charset="0"/>
                        </a:rPr>
                        <m:t>=0.69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3046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cân nặng (nhẹ, trung bình, nặng)</a:t>
                </a:r>
              </a:p>
              <a:p>
                <a:pPr marL="1497965" marR="5080" lvl="2" indent="-571500" algn="just">
                  <a:lnSpc>
                    <a:spcPct val="130000"/>
                  </a:lnSpc>
                  <a:buFont typeface="Wingdings" panose="05000000000000000000" pitchFamily="2" charset="2"/>
                  <a:buChar char="§"/>
                </a:pPr>
                <a:r>
                  <a:rPr lang="en-US" sz="3600" b="0" kern="0"/>
                  <a:t>Nhẹ: 1/2 (nám) +1/2 (không)</a:t>
                </a:r>
              </a:p>
              <a:p>
                <a:pPr marL="1497965" marR="5080" lvl="2" indent="-571500" algn="just">
                  <a:lnSpc>
                    <a:spcPct val="130000"/>
                  </a:lnSpc>
                  <a:buFont typeface="Wingdings" panose="05000000000000000000" pitchFamily="2" charset="2"/>
                  <a:buChar char="§"/>
                </a:pPr>
                <a:r>
                  <a:rPr lang="en-US" sz="3600" kern="0"/>
                  <a:t>TB: 1/3(nám) + 2/3 (không)</a:t>
                </a:r>
              </a:p>
              <a:p>
                <a:pPr marL="1497965" marR="5080" lvl="2" indent="-571500" algn="just">
                  <a:lnSpc>
                    <a:spcPct val="130000"/>
                  </a:lnSpc>
                  <a:buFont typeface="Wingdings" panose="05000000000000000000" pitchFamily="2" charset="2"/>
                  <a:buChar char="§"/>
                </a:pPr>
                <a:r>
                  <a:rPr lang="en-US" sz="3600" kern="0"/>
                  <a:t>Nặng: 1/3 (nám) + 2/3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cân nặng</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𝑛h</m:t>
                    </m:r>
                    <m:r>
                      <a:rPr lang="en-US" sz="3600" b="0" i="1" kern="0" smtClean="0">
                        <a:latin typeface="Cambria Math" panose="02040503050406030204" pitchFamily="18" charset="0"/>
                      </a:rPr>
                      <m:t>ẹ</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111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m:t>
                          </m:r>
                          <m:r>
                            <a:rPr lang="en-US" sz="4000" b="0" i="1" kern="0" smtClean="0">
                              <a:latin typeface="Cambria Math" panose="02040503050406030204" pitchFamily="18" charset="0"/>
                            </a:rPr>
                            <m:t>â</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ặ</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=0.94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808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84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dùng kem (có, không)</a:t>
                </a:r>
              </a:p>
              <a:p>
                <a:pPr marL="1497965" marR="5080" lvl="2" indent="-571500" algn="just">
                  <a:lnSpc>
                    <a:spcPct val="130000"/>
                  </a:lnSpc>
                  <a:buFont typeface="Wingdings" panose="05000000000000000000" pitchFamily="2" charset="2"/>
                  <a:buChar char="§"/>
                </a:pPr>
                <a:r>
                  <a:rPr lang="en-US" sz="3600" b="0" kern="0"/>
                  <a:t>Có: 0/3 (nám) +3/3 (không)</a:t>
                </a:r>
              </a:p>
              <a:p>
                <a:pPr marL="1497965" marR="5080" lvl="2" indent="-571500" algn="just">
                  <a:lnSpc>
                    <a:spcPct val="130000"/>
                  </a:lnSpc>
                  <a:buFont typeface="Wingdings" panose="05000000000000000000" pitchFamily="2" charset="2"/>
                  <a:buChar char="§"/>
                </a:pPr>
                <a:r>
                  <a:rPr lang="en-US" sz="3600" kern="0"/>
                  <a:t>Không: 3/5 (nám) + 2/5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dùng kem</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3</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3</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8</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5</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m:t>
                                </m:r>
                              </m:num>
                              <m:den>
                                <m:r>
                                  <a:rPr lang="en-US" sz="3600" b="0" i="1" kern="0" smtClean="0">
                                    <a:latin typeface="Cambria Math" panose="02040503050406030204" pitchFamily="18" charset="0"/>
                                  </a:rPr>
                                  <m:t>5</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5</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5</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8453"/>
              </a:xfrm>
              <a:prstGeom prst="rect">
                <a:avLst/>
              </a:prstGeom>
              <a:blipFill>
                <a:blip r:embed="rId3"/>
                <a:stretch>
                  <a:fillRect l="-1622" t="-436" b="-1963"/>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11410156" y="32131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𝑑</m:t>
                          </m:r>
                          <m:r>
                            <a:rPr lang="en-US" sz="4000" b="0" i="1" kern="0" smtClean="0">
                              <a:latin typeface="Cambria Math" panose="02040503050406030204" pitchFamily="18" charset="0"/>
                            </a:rPr>
                            <m:t>ù</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𝑘𝑒𝑚</m:t>
                          </m:r>
                        </m:e>
                      </m:d>
                      <m:r>
                        <a:rPr lang="en-US" sz="4000" b="0" i="1" kern="0" smtClean="0">
                          <a:latin typeface="Cambria Math" panose="02040503050406030204" pitchFamily="18" charset="0"/>
                        </a:rPr>
                        <m:t>=0.61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3408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6158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à</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𝑡</m:t>
                        </m:r>
                        <m:r>
                          <a:rPr lang="en-US" sz="3600" b="0" i="1" kern="0" smtClean="0">
                            <a:latin typeface="Cambria Math" panose="02040503050406030204" pitchFamily="18" charset="0"/>
                          </a:rPr>
                          <m:t>ó</m:t>
                        </m:r>
                        <m:r>
                          <a:rPr lang="en-US" sz="3600" b="0" i="1" kern="0" smtClean="0">
                            <a:latin typeface="Cambria Math" panose="02040503050406030204" pitchFamily="18" charset="0"/>
                          </a:rPr>
                          <m:t>𝑐</m:t>
                        </m:r>
                      </m:e>
                    </m:d>
                    <m:r>
                      <a:rPr lang="en-US" sz="3600" b="0" i="1" kern="0" smtClean="0">
                        <a:latin typeface="Cambria Math" panose="02040503050406030204" pitchFamily="18" charset="0"/>
                      </a:rPr>
                      <m:t>=0.5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=0.69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=0.94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=0.61 </m:t>
                    </m:r>
                  </m:oMath>
                </a14:m>
                <a:endParaRPr lang="en-US" sz="3600"/>
              </a:p>
              <a:p>
                <a:pPr marL="583565" marR="5080" indent="-571500" algn="just">
                  <a:lnSpc>
                    <a:spcPct val="130000"/>
                  </a:lnSpc>
                  <a:buFont typeface="Wingdings" panose="05000000000000000000" pitchFamily="2" charset="2"/>
                  <a:buChar char="§"/>
                </a:pPr>
                <a:r>
                  <a:rPr lang="en-US" sz="4000" b="0" kern="0"/>
                  <a:t>Từ đó, ta chọn màu tóc để phân hoạch</a:t>
                </a:r>
              </a:p>
              <a:p>
                <a:pPr marL="583565" marR="5080" indent="-571500" algn="just">
                  <a:lnSpc>
                    <a:spcPct val="130000"/>
                  </a:lnSpc>
                  <a:buFont typeface="Wingdings" panose="05000000000000000000" pitchFamily="2" charset="2"/>
                  <a:buChar char="§"/>
                </a:pPr>
                <a:r>
                  <a:rPr lang="en-US" sz="4000" kern="0"/>
                  <a:t>Sau khi phân hoạch ta thấy còn  màu vàng</a:t>
                </a:r>
              </a:p>
              <a:p>
                <a:pPr marL="12065" marR="5080" algn="just">
                  <a:lnSpc>
                    <a:spcPct val="130000"/>
                  </a:lnSpc>
                </a:pPr>
                <a:r>
                  <a:rPr lang="en-US" sz="4000" b="0" kern="0"/>
                  <a:t>	 chứa </a:t>
                </a:r>
                <a:r>
                  <a:rPr lang="en-US" sz="4000" kern="0"/>
                  <a:t>lẫn lộn bị nám và không bị nám.</a:t>
                </a:r>
              </a:p>
              <a:p>
                <a:pPr marL="583565" marR="5080" indent="-571500" algn="just">
                  <a:lnSpc>
                    <a:spcPct val="130000"/>
                  </a:lnSpc>
                  <a:buFont typeface="Wingdings" panose="05000000000000000000" pitchFamily="2" charset="2"/>
                  <a:buChar char="§"/>
                </a:pPr>
                <a:r>
                  <a:rPr lang="en-US" sz="4000" b="0" kern="0"/>
                  <a:t>Tiếp </a:t>
                </a:r>
                <a:r>
                  <a:rPr lang="en-US" sz="4000" kern="0"/>
                  <a:t>tục phân hoạch cho tập này.</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6158802"/>
              </a:xfrm>
              <a:prstGeom prst="rect">
                <a:avLst/>
              </a:prstGeom>
              <a:blipFill>
                <a:blip r:embed="rId3"/>
                <a:stretch>
                  <a:fillRect l="-1622" t="-396" b="-415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810402358"/>
              </p:ext>
            </p:extLst>
          </p:nvPr>
        </p:nvGraphicFramePr>
        <p:xfrm>
          <a:off x="11410156" y="2679700"/>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6" name="Picture 5">
            <a:extLst>
              <a:ext uri="{FF2B5EF4-FFF2-40B4-BE49-F238E27FC236}">
                <a16:creationId xmlns:a16="http://schemas.microsoft.com/office/drawing/2014/main" id="{FD3B8984-EE78-618F-4D23-F96700D3B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5956" y="6830359"/>
            <a:ext cx="5428336" cy="1979746"/>
          </a:xfrm>
          <a:prstGeom prst="rect">
            <a:avLst/>
          </a:prstGeom>
        </p:spPr>
      </p:pic>
    </p:spTree>
    <p:extLst>
      <p:ext uri="{BB962C8B-B14F-4D97-AF65-F5344CB8AC3E}">
        <p14:creationId xmlns:p14="http://schemas.microsoft.com/office/powerpoint/2010/main" val="2138044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762664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chiều cao (cao, trung bình, thấp)</a:t>
                </a:r>
              </a:p>
              <a:p>
                <a:pPr marL="1497965" marR="5080" lvl="2" indent="-571500" algn="just">
                  <a:lnSpc>
                    <a:spcPct val="130000"/>
                  </a:lnSpc>
                  <a:buFont typeface="Wingdings" panose="05000000000000000000" pitchFamily="2" charset="2"/>
                  <a:buChar char="§"/>
                </a:pPr>
                <a:r>
                  <a:rPr lang="en-US" sz="3600" b="0" kern="0"/>
                  <a:t>Cao: 0/1 (nám) +1/1 (không)</a:t>
                </a:r>
              </a:p>
              <a:p>
                <a:pPr marL="1497965" marR="5080" lvl="2" indent="-571500" algn="just">
                  <a:lnSpc>
                    <a:spcPct val="130000"/>
                  </a:lnSpc>
                  <a:buFont typeface="Wingdings" panose="05000000000000000000" pitchFamily="2" charset="2"/>
                  <a:buChar char="§"/>
                </a:pPr>
                <a:r>
                  <a:rPr lang="en-US" sz="3600" kern="0"/>
                  <a:t>TB: 1/1 (nám) + 0/1 (không)</a:t>
                </a:r>
              </a:p>
              <a:p>
                <a:pPr marL="1497965" marR="5080" lvl="2" indent="-571500" algn="just">
                  <a:lnSpc>
                    <a:spcPct val="130000"/>
                  </a:lnSpc>
                  <a:buFont typeface="Wingdings" panose="05000000000000000000" pitchFamily="2" charset="2"/>
                  <a:buChar char="§"/>
                </a:pPr>
                <a:r>
                  <a:rPr lang="en-US" sz="3600" kern="0"/>
                  <a:t>Thấp: 1/2 (nám) + 1/2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chiều cao</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𝑐𝑎𝑜</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1</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7626640"/>
              </a:xfrm>
              <a:prstGeom prst="rect">
                <a:avLst/>
              </a:prstGeom>
              <a:blipFill>
                <a:blip r:embed="rId3"/>
                <a:stretch>
                  <a:fillRect l="-1622" t="-320" b="-87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490053211"/>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48356" y="7592359"/>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𝑐h𝑖</m:t>
                          </m:r>
                          <m:r>
                            <a:rPr lang="en-US" sz="4000" b="0" i="1" kern="0" smtClean="0">
                              <a:latin typeface="Cambria Math" panose="02040503050406030204" pitchFamily="18" charset="0"/>
                            </a:rPr>
                            <m:t>ề</m:t>
                          </m:r>
                          <m:r>
                            <a:rPr lang="en-US" sz="4000" b="0" i="1" kern="0" smtClean="0">
                              <a:latin typeface="Cambria Math" panose="02040503050406030204" pitchFamily="18" charset="0"/>
                            </a:rPr>
                            <m:t>𝑢</m:t>
                          </m:r>
                          <m:r>
                            <a:rPr lang="en-US" sz="4000" b="0" i="1" kern="0" smtClean="0">
                              <a:latin typeface="Cambria Math" panose="02040503050406030204" pitchFamily="18" charset="0"/>
                            </a:rPr>
                            <m:t> </m:t>
                          </m:r>
                          <m:r>
                            <a:rPr lang="en-US" sz="4000" b="0" i="1" kern="0" smtClean="0">
                              <a:latin typeface="Cambria Math" panose="02040503050406030204" pitchFamily="18" charset="0"/>
                            </a:rPr>
                            <m:t>𝑐𝑎𝑜</m:t>
                          </m:r>
                        </m:e>
                      </m:d>
                      <m:r>
                        <a:rPr lang="en-US" sz="4000" b="0" i="1" kern="0" smtClean="0">
                          <a:latin typeface="Cambria Math" panose="02040503050406030204" pitchFamily="18" charset="0"/>
                        </a:rPr>
                        <m:t>=0.5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48356" y="7592359"/>
                <a:ext cx="5961736"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883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vẹt: </a:t>
            </a:r>
            <a:r>
              <a:rPr lang="en-US" sz="4000" spc="-5">
                <a:cs typeface="Source Sans Pro Light"/>
              </a:rPr>
              <a:t>Hệ tiếp nhận các khẳng định của các quyết định đúng. Khi hệ tạo ra một quyết định không đúng, hệ sẽ đưa ra các luật hay quan hệ đúng mà hệ đã sử dụng. Hình hức học vẹt nhằm cho phép chuyên gia cung cấp tri thức theo kiểu tương tác.</a:t>
            </a:r>
          </a:p>
          <a:p>
            <a:pPr marL="583565" marR="5080" indent="-571500" algn="just">
              <a:lnSpc>
                <a:spcPct val="130000"/>
              </a:lnSpc>
              <a:buFont typeface="Wingdings" panose="05000000000000000000" pitchFamily="2" charset="2"/>
              <a:buChar char="§"/>
            </a:pPr>
            <a:r>
              <a:rPr lang="en-US" sz="4000" b="1" spc="-5"/>
              <a:t>Học bằng cách chỉ dẫn: </a:t>
            </a:r>
            <a:r>
              <a:rPr lang="en-US" sz="4000" spc="-5"/>
              <a:t>Thay vi đưa ra 1 luật cụ thể cần áp dụng vào tình huống cho trước, hệ thống sẽ được cung cấp bằng các chỉ dẫn tổng quát. Ví dụ “Sinh viên đạt học bổng khi có trung bình học kỳ từ 7.0 trở lên”. Hệ thống phải tự mình đề ra các biến đổi trừu tượng đến các luật khả dụng.</a:t>
            </a:r>
            <a:endParaRPr lang="vi-VN" sz="3600" spc="-5"/>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956946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140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cân nặng (nhẹ, trung bình, nặng)</a:t>
                </a:r>
              </a:p>
              <a:p>
                <a:pPr marL="1497965" marR="5080" lvl="2" indent="-571500" algn="just">
                  <a:lnSpc>
                    <a:spcPct val="130000"/>
                  </a:lnSpc>
                  <a:buFont typeface="Wingdings" panose="05000000000000000000" pitchFamily="2" charset="2"/>
                  <a:buChar char="§"/>
                </a:pPr>
                <a:r>
                  <a:rPr lang="en-US" sz="3600" b="0" kern="0"/>
                  <a:t>Nhẹ: 1/2 (nám) +1/2 (không)</a:t>
                </a:r>
              </a:p>
              <a:p>
                <a:pPr marL="1497965" marR="5080" lvl="2" indent="-571500" algn="just">
                  <a:lnSpc>
                    <a:spcPct val="130000"/>
                  </a:lnSpc>
                  <a:buFont typeface="Wingdings" panose="05000000000000000000" pitchFamily="2" charset="2"/>
                  <a:buChar char="§"/>
                </a:pPr>
                <a:r>
                  <a:rPr lang="en-US" sz="3600" kern="0"/>
                  <a:t>TB: 1/2(nám) + 1/2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cân nặng</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𝑛h</m:t>
                    </m:r>
                    <m:r>
                      <a:rPr lang="en-US" sz="3600" b="0" i="1" kern="0" smtClean="0">
                        <a:latin typeface="Cambria Math" panose="02040503050406030204" pitchFamily="18" charset="0"/>
                      </a:rPr>
                      <m:t>ẹ</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𝑡𝑟𝑢𝑛𝑔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𝑏</m:t>
                    </m:r>
                    <m:r>
                      <a:rPr lang="en-US" sz="3600" b="0" i="1" kern="0" smtClean="0">
                        <a:latin typeface="Cambria Math" panose="02040503050406030204" pitchFamily="18" charset="0"/>
                      </a:rPr>
                      <m:t>ì</m:t>
                    </m:r>
                    <m:r>
                      <a:rPr lang="en-US" sz="3600" b="0" i="1" kern="0" smtClean="0">
                        <a:latin typeface="Cambria Math" panose="02040503050406030204" pitchFamily="18" charset="0"/>
                      </a:rPr>
                      <m:t>𝑛h</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1400"/>
              </a:xfrm>
              <a:prstGeom prst="rect">
                <a:avLst/>
              </a:prstGeom>
              <a:blipFill>
                <a:blip r:embed="rId3"/>
                <a:stretch>
                  <a:fillRect l="-1622" t="-437" b="-174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50283" y="6565900"/>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𝑐</m:t>
                          </m:r>
                          <m:r>
                            <a:rPr lang="en-US" sz="4000" b="0" i="1" kern="0" smtClean="0">
                              <a:latin typeface="Cambria Math" panose="02040503050406030204" pitchFamily="18" charset="0"/>
                            </a:rPr>
                            <m:t>â</m:t>
                          </m:r>
                          <m:r>
                            <a:rPr lang="en-US" sz="4000" b="0" i="1" kern="0" smtClean="0">
                              <a:latin typeface="Cambria Math" panose="02040503050406030204" pitchFamily="18" charset="0"/>
                            </a:rPr>
                            <m:t>𝑛</m:t>
                          </m:r>
                          <m:r>
                            <a:rPr lang="en-US" sz="4000" b="0" i="1" kern="0" smtClean="0">
                              <a:latin typeface="Cambria Math" panose="02040503050406030204" pitchFamily="18" charset="0"/>
                            </a:rPr>
                            <m:t> </m:t>
                          </m:r>
                          <m:r>
                            <a:rPr lang="en-US" sz="4000" b="0" i="1" kern="0" smtClean="0">
                              <a:latin typeface="Cambria Math" panose="02040503050406030204" pitchFamily="18" charset="0"/>
                            </a:rPr>
                            <m:t>𝑛</m:t>
                          </m:r>
                          <m:r>
                            <a:rPr lang="en-US" sz="4000" b="0" i="1" kern="0" smtClean="0">
                              <a:latin typeface="Cambria Math" panose="02040503050406030204" pitchFamily="18" charset="0"/>
                            </a:rPr>
                            <m:t>ặ</m:t>
                          </m:r>
                          <m:r>
                            <a:rPr lang="en-US" sz="4000" b="0" i="1" kern="0" smtClean="0">
                              <a:latin typeface="Cambria Math" panose="02040503050406030204" pitchFamily="18" charset="0"/>
                            </a:rPr>
                            <m:t>𝑛𝑔</m:t>
                          </m:r>
                        </m:e>
                      </m:d>
                      <m:r>
                        <a:rPr lang="en-US" sz="4000" b="0" i="1" kern="0" smtClean="0">
                          <a:latin typeface="Cambria Math" panose="02040503050406030204" pitchFamily="18" charset="0"/>
                        </a:rPr>
                        <m:t>=1.0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50283" y="6565900"/>
                <a:ext cx="5961736" cy="707886"/>
              </a:xfrm>
              <a:prstGeom prst="rect">
                <a:avLst/>
              </a:prstGeom>
              <a:blipFill>
                <a:blip r:embed="rId4"/>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68C434B8-483A-50FD-9DF4-B37E334C86FE}"/>
              </a:ext>
            </a:extLst>
          </p:cNvPr>
          <p:cNvGraphicFramePr>
            <a:graphicFrameLocks noGrp="1"/>
          </p:cNvGraphicFramePr>
          <p:nvPr>
            <p:extLst>
              <p:ext uri="{D42A27DB-BD31-4B8C-83A1-F6EECF244321}">
                <p14:modId xmlns:p14="http://schemas.microsoft.com/office/powerpoint/2010/main" val="3882396199"/>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1822390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55884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Xét thuộc tính dùng kem (có, không)</a:t>
                </a:r>
              </a:p>
              <a:p>
                <a:pPr marL="1497965" marR="5080" lvl="2" indent="-571500" algn="just">
                  <a:lnSpc>
                    <a:spcPct val="130000"/>
                  </a:lnSpc>
                  <a:buFont typeface="Wingdings" panose="05000000000000000000" pitchFamily="2" charset="2"/>
                  <a:buChar char="§"/>
                </a:pPr>
                <a:r>
                  <a:rPr lang="en-US" sz="3600" b="0" kern="0"/>
                  <a:t>Có: 0/2 (nám) +2/2 (không)</a:t>
                </a:r>
              </a:p>
              <a:p>
                <a:pPr marL="1497965" marR="5080" lvl="2" indent="-571500" algn="just">
                  <a:lnSpc>
                    <a:spcPct val="130000"/>
                  </a:lnSpc>
                  <a:buFont typeface="Wingdings" panose="05000000000000000000" pitchFamily="2" charset="2"/>
                  <a:buChar char="§"/>
                </a:pPr>
                <a:r>
                  <a:rPr lang="en-US" sz="3600" kern="0"/>
                  <a:t>Không: 2/2 (nám) + 0/2 (không)</a:t>
                </a:r>
                <a:endParaRPr lang="en-US" sz="3600" b="0" kern="0"/>
              </a:p>
              <a:p>
                <a:pPr marL="583565" marR="5080" indent="-571500" algn="just">
                  <a:lnSpc>
                    <a:spcPct val="130000"/>
                  </a:lnSpc>
                  <a:buFont typeface="Wingdings" panose="05000000000000000000" pitchFamily="2" charset="2"/>
                  <a:buChar char="§"/>
                </a:pPr>
                <a:r>
                  <a:rPr lang="en-US" sz="4000" b="0" kern="0"/>
                  <a:t>Entropy của </a:t>
                </a:r>
                <a:r>
                  <a:rPr lang="en-US" sz="4000" kern="0"/>
                  <a:t>dùng kem</a:t>
                </a:r>
                <a:r>
                  <a:rPr lang="en-US" sz="4000" b="0" kern="0"/>
                  <a:t>:</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𝑐</m:t>
                    </m:r>
                    <m:r>
                      <a:rPr lang="en-US" sz="3600" b="0" i="1" kern="0" smtClean="0">
                        <a:latin typeface="Cambria Math" panose="02040503050406030204" pitchFamily="18" charset="0"/>
                      </a:rPr>
                      <m:t>ó</m:t>
                    </m:r>
                  </m:oMath>
                </a14:m>
                <a:endParaRPr lang="en-US" sz="3600" b="0" kern="0"/>
              </a:p>
              <a:p>
                <a:pPr marL="3025775" marR="5080" lvl="3" algn="just">
                  <a:lnSpc>
                    <a:spcPct val="130000"/>
                  </a:lnSpc>
                </a:pPr>
                <a:r>
                  <a:rPr lang="en-US" sz="3600" b="0" kern="0"/>
                  <a:t>+</a:t>
                </a:r>
                <a14:m>
                  <m:oMath xmlns:m="http://schemas.openxmlformats.org/officeDocument/2006/math">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4</m:t>
                        </m:r>
                      </m:den>
                    </m:f>
                    <m:r>
                      <a:rPr lang="en-US" sz="3600" b="0" i="1" kern="0" smtClean="0">
                        <a:latin typeface="Cambria Math" panose="02040503050406030204" pitchFamily="18" charset="0"/>
                      </a:rPr>
                      <m:t>∗</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SubSup>
                          <m:sSubSupPr>
                            <m:ctrlPr>
                              <a:rPr lang="en-US" sz="3600" b="0" i="1" kern="0" smtClean="0">
                                <a:latin typeface="Cambria Math" panose="02040503050406030204" pitchFamily="18" charset="0"/>
                              </a:rPr>
                            </m:ctrlPr>
                          </m:sSubSupPr>
                          <m:e>
                            <m:r>
                              <a:rPr lang="en-US" sz="3600" b="0" i="1" kern="0" smtClean="0">
                                <a:latin typeface="Cambria Math" panose="02040503050406030204" pitchFamily="18" charset="0"/>
                              </a:rPr>
                              <m:t>𝑙𝑜𝑔</m:t>
                            </m:r>
                          </m:e>
                          <m:sub>
                            <m:r>
                              <a:rPr lang="en-US" sz="3600" b="0" i="1" kern="0" smtClean="0">
                                <a:latin typeface="Cambria Math" panose="02040503050406030204" pitchFamily="18" charset="0"/>
                              </a:rPr>
                              <m:t>2</m:t>
                            </m:r>
                          </m:sub>
                          <m:sup>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m:t>
                                </m:r>
                              </m:num>
                              <m:den>
                                <m:r>
                                  <a:rPr lang="en-US" sz="3600" b="0" i="1" kern="0" smtClean="0">
                                    <a:latin typeface="Cambria Math" panose="02040503050406030204" pitchFamily="18" charset="0"/>
                                  </a:rPr>
                                  <m:t>2</m:t>
                                </m:r>
                              </m:den>
                            </m:f>
                          </m:sup>
                        </m:sSubSup>
                        <m:r>
                          <a:rPr lang="en-US" sz="3600" i="1" kern="0">
                            <a:latin typeface="Cambria Math" panose="02040503050406030204" pitchFamily="18" charset="0"/>
                          </a:rPr>
                          <m:t> − </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SubSup>
                          <m:sSubSupPr>
                            <m:ctrlPr>
                              <a:rPr lang="en-US" sz="3600" i="1" kern="0">
                                <a:latin typeface="Cambria Math" panose="02040503050406030204" pitchFamily="18" charset="0"/>
                              </a:rPr>
                            </m:ctrlPr>
                          </m:sSubSupPr>
                          <m:e>
                            <m:r>
                              <a:rPr lang="en-US" sz="3600" i="1" kern="0">
                                <a:latin typeface="Cambria Math" panose="02040503050406030204" pitchFamily="18" charset="0"/>
                              </a:rPr>
                              <m:t>𝑙𝑜𝑔</m:t>
                            </m:r>
                          </m:e>
                          <m:sub>
                            <m:r>
                              <a:rPr lang="en-US" sz="3600" i="1" kern="0">
                                <a:latin typeface="Cambria Math" panose="02040503050406030204" pitchFamily="18" charset="0"/>
                              </a:rPr>
                              <m:t>2</m:t>
                            </m:r>
                          </m:sub>
                          <m:sup>
                            <m:f>
                              <m:fPr>
                                <m:ctrlPr>
                                  <a:rPr lang="en-US" sz="3600" i="1" kern="0">
                                    <a:latin typeface="Cambria Math" panose="02040503050406030204" pitchFamily="18" charset="0"/>
                                  </a:rPr>
                                </m:ctrlPr>
                              </m:fPr>
                              <m:num>
                                <m:r>
                                  <a:rPr lang="en-US" sz="3600" b="0" i="1" kern="0" smtClean="0">
                                    <a:latin typeface="Cambria Math" panose="02040503050406030204" pitchFamily="18" charset="0"/>
                                  </a:rPr>
                                  <m:t>0</m:t>
                                </m:r>
                              </m:num>
                              <m:den>
                                <m:r>
                                  <a:rPr lang="en-US" sz="3600" b="0" i="1" kern="0" smtClean="0">
                                    <a:latin typeface="Cambria Math" panose="02040503050406030204" pitchFamily="18" charset="0"/>
                                  </a:rPr>
                                  <m:t>2</m:t>
                                </m:r>
                              </m:den>
                            </m:f>
                          </m:sup>
                        </m:sSubSup>
                      </m:e>
                    </m:d>
                    <m:r>
                      <a:rPr lang="en-US" sz="3600" b="0" i="1" kern="0" smtClean="0">
                        <a:latin typeface="Cambria Math" panose="02040503050406030204" pitchFamily="18" charset="0"/>
                      </a:rPr>
                      <m:t>:</m:t>
                    </m:r>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oMath>
                </a14:m>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5588453"/>
              </a:xfrm>
              <a:prstGeom prst="rect">
                <a:avLst/>
              </a:prstGeom>
              <a:blipFill>
                <a:blip r:embed="rId3"/>
                <a:stretch>
                  <a:fillRect l="-1622" t="-436" b="-174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F7BBFD-E6BC-750C-3732-686DDB42BB9F}"/>
                  </a:ext>
                </a:extLst>
              </p:cNvPr>
              <p:cNvSpPr txBox="1"/>
              <p:nvPr/>
            </p:nvSpPr>
            <p:spPr>
              <a:xfrm>
                <a:off x="12228512" y="6221254"/>
                <a:ext cx="59617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kern="0" smtClean="0">
                          <a:latin typeface="Cambria Math" panose="02040503050406030204" pitchFamily="18" charset="0"/>
                        </a:rPr>
                        <m:t>𝐸</m:t>
                      </m:r>
                      <m:d>
                        <m:dPr>
                          <m:ctrlPr>
                            <a:rPr lang="en-US" sz="4000" b="0" i="1" kern="0" smtClean="0">
                              <a:latin typeface="Cambria Math" panose="02040503050406030204" pitchFamily="18" charset="0"/>
                            </a:rPr>
                          </m:ctrlPr>
                        </m:dPr>
                        <m:e>
                          <m:r>
                            <a:rPr lang="en-US" sz="4000" b="0" i="1" kern="0" smtClean="0">
                              <a:latin typeface="Cambria Math" panose="02040503050406030204" pitchFamily="18" charset="0"/>
                            </a:rPr>
                            <m:t>𝑑</m:t>
                          </m:r>
                          <m:r>
                            <a:rPr lang="en-US" sz="4000" b="0" i="1" kern="0" smtClean="0">
                              <a:latin typeface="Cambria Math" panose="02040503050406030204" pitchFamily="18" charset="0"/>
                            </a:rPr>
                            <m:t>ù</m:t>
                          </m:r>
                          <m:r>
                            <a:rPr lang="en-US" sz="4000" b="0" i="1" kern="0" smtClean="0">
                              <a:latin typeface="Cambria Math" panose="02040503050406030204" pitchFamily="18" charset="0"/>
                            </a:rPr>
                            <m:t>𝑛𝑔</m:t>
                          </m:r>
                          <m:r>
                            <a:rPr lang="en-US" sz="4000" b="0" i="1" kern="0" smtClean="0">
                              <a:latin typeface="Cambria Math" panose="02040503050406030204" pitchFamily="18" charset="0"/>
                            </a:rPr>
                            <m:t> </m:t>
                          </m:r>
                          <m:r>
                            <a:rPr lang="en-US" sz="4000" b="0" i="1" kern="0" smtClean="0">
                              <a:latin typeface="Cambria Math" panose="02040503050406030204" pitchFamily="18" charset="0"/>
                            </a:rPr>
                            <m:t>𝑘𝑒𝑚</m:t>
                          </m:r>
                        </m:e>
                      </m:d>
                      <m:r>
                        <a:rPr lang="en-US" sz="4000" b="0" i="1" kern="0" smtClean="0">
                          <a:latin typeface="Cambria Math" panose="02040503050406030204" pitchFamily="18" charset="0"/>
                        </a:rPr>
                        <m:t>=0 </m:t>
                      </m:r>
                    </m:oMath>
                  </m:oMathPara>
                </a14:m>
                <a:endParaRPr lang="en-US" sz="4000"/>
              </a:p>
            </p:txBody>
          </p:sp>
        </mc:Choice>
        <mc:Fallback xmlns="">
          <p:sp>
            <p:nvSpPr>
              <p:cNvPr id="7" name="TextBox 6">
                <a:extLst>
                  <a:ext uri="{FF2B5EF4-FFF2-40B4-BE49-F238E27FC236}">
                    <a16:creationId xmlns:a16="http://schemas.microsoft.com/office/drawing/2014/main" id="{ECF7BBFD-E6BC-750C-3732-686DDB42BB9F}"/>
                  </a:ext>
                </a:extLst>
              </p:cNvPr>
              <p:cNvSpPr txBox="1">
                <a:spLocks noRot="1" noChangeAspect="1" noMove="1" noResize="1" noEditPoints="1" noAdjustHandles="1" noChangeArrowheads="1" noChangeShapeType="1" noTextEdit="1"/>
              </p:cNvSpPr>
              <p:nvPr/>
            </p:nvSpPr>
            <p:spPr>
              <a:xfrm>
                <a:off x="12228512" y="6221254"/>
                <a:ext cx="5961736" cy="707886"/>
              </a:xfrm>
              <a:prstGeom prst="rect">
                <a:avLst/>
              </a:prstGeom>
              <a:blipFill>
                <a:blip r:embed="rId4"/>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F3213D85-F995-5840-5481-AA7C5711C9C0}"/>
              </a:ext>
            </a:extLst>
          </p:cNvPr>
          <p:cNvGraphicFramePr>
            <a:graphicFrameLocks noGrp="1"/>
          </p:cNvGraphicFramePr>
          <p:nvPr>
            <p:extLst>
              <p:ext uri="{D42A27DB-BD31-4B8C-83A1-F6EECF244321}">
                <p14:modId xmlns:p14="http://schemas.microsoft.com/office/powerpoint/2010/main" val="1208054909"/>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4292798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1046956" y="2451100"/>
                <a:ext cx="16916400" cy="480458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0" kern="0"/>
                  <a:t>Ta thấy:</a:t>
                </a:r>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𝑐h𝑖</m:t>
                        </m:r>
                        <m:r>
                          <a:rPr lang="en-US" sz="3600" b="0" i="1" kern="0" smtClean="0">
                            <a:latin typeface="Cambria Math" panose="02040503050406030204" pitchFamily="18" charset="0"/>
                          </a:rPr>
                          <m:t>ề</m:t>
                        </m:r>
                        <m:r>
                          <a:rPr lang="en-US" sz="3600" b="0" i="1" kern="0" smtClean="0">
                            <a:latin typeface="Cambria Math" panose="02040503050406030204" pitchFamily="18" charset="0"/>
                          </a:rPr>
                          <m:t>𝑢</m:t>
                        </m:r>
                        <m:r>
                          <a:rPr lang="en-US" sz="3600" b="0" i="1" kern="0" smtClean="0">
                            <a:latin typeface="Cambria Math" panose="02040503050406030204" pitchFamily="18" charset="0"/>
                          </a:rPr>
                          <m:t> </m:t>
                        </m:r>
                        <m:r>
                          <a:rPr lang="en-US" sz="3600" b="0" i="1" kern="0" smtClean="0">
                            <a:latin typeface="Cambria Math" panose="02040503050406030204" pitchFamily="18" charset="0"/>
                          </a:rPr>
                          <m:t>𝑐𝑎𝑜</m:t>
                        </m:r>
                      </m:e>
                    </m:d>
                    <m:r>
                      <a:rPr lang="en-US" sz="3600" b="0" i="1" kern="0" smtClean="0">
                        <a:latin typeface="Cambria Math" panose="02040503050406030204" pitchFamily="18" charset="0"/>
                      </a:rPr>
                      <m:t>=0.5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𝑐</m:t>
                        </m:r>
                        <m:r>
                          <a:rPr lang="en-US" sz="3600" b="0" i="1" kern="0" smtClean="0">
                            <a:latin typeface="Cambria Math" panose="02040503050406030204" pitchFamily="18" charset="0"/>
                          </a:rPr>
                          <m:t>â</m:t>
                        </m:r>
                        <m:r>
                          <a:rPr lang="en-US" sz="3600" b="0" i="1" kern="0" smtClean="0">
                            <a:latin typeface="Cambria Math" panose="02040503050406030204" pitchFamily="18" charset="0"/>
                          </a:rPr>
                          <m:t>𝑛</m:t>
                        </m:r>
                        <m:r>
                          <a:rPr lang="en-US" sz="3600" b="0" i="1" kern="0" smtClean="0">
                            <a:latin typeface="Cambria Math" panose="02040503050406030204" pitchFamily="18" charset="0"/>
                          </a:rPr>
                          <m:t> </m:t>
                        </m:r>
                        <m:r>
                          <a:rPr lang="en-US" sz="3600" b="0" i="1" kern="0" smtClean="0">
                            <a:latin typeface="Cambria Math" panose="02040503050406030204" pitchFamily="18" charset="0"/>
                          </a:rPr>
                          <m:t>𝑛</m:t>
                        </m:r>
                        <m:r>
                          <a:rPr lang="en-US" sz="3600" b="0" i="1" kern="0" smtClean="0">
                            <a:latin typeface="Cambria Math" panose="02040503050406030204" pitchFamily="18" charset="0"/>
                          </a:rPr>
                          <m:t>ặ</m:t>
                        </m:r>
                        <m:r>
                          <a:rPr lang="en-US" sz="3600" b="0" i="1" kern="0" smtClean="0">
                            <a:latin typeface="Cambria Math" panose="02040503050406030204" pitchFamily="18" charset="0"/>
                          </a:rPr>
                          <m:t>𝑛𝑔</m:t>
                        </m:r>
                      </m:e>
                    </m:d>
                    <m:r>
                      <a:rPr lang="en-US" sz="3600" b="0" i="1" kern="0" smtClean="0">
                        <a:latin typeface="Cambria Math" panose="02040503050406030204" pitchFamily="18" charset="0"/>
                      </a:rPr>
                      <m:t>=1.0 </m:t>
                    </m:r>
                  </m:oMath>
                </a14:m>
                <a:endParaRPr lang="en-US" sz="3600"/>
              </a:p>
              <a:p>
                <a:pPr marL="1943100" lvl="3" indent="-571500">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𝐸</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𝑑</m:t>
                        </m:r>
                        <m:r>
                          <a:rPr lang="en-US" sz="3600" b="0" i="1" kern="0" smtClean="0">
                            <a:latin typeface="Cambria Math" panose="02040503050406030204" pitchFamily="18" charset="0"/>
                          </a:rPr>
                          <m:t>ù</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𝑘𝑒𝑚</m:t>
                        </m:r>
                      </m:e>
                    </m:d>
                    <m:r>
                      <a:rPr lang="en-US" sz="3600" b="0" i="1" kern="0" smtClean="0">
                        <a:latin typeface="Cambria Math" panose="02040503050406030204" pitchFamily="18" charset="0"/>
                      </a:rPr>
                      <m:t>=0.0 </m:t>
                    </m:r>
                  </m:oMath>
                </a14:m>
                <a:endParaRPr lang="en-US" sz="3600"/>
              </a:p>
              <a:p>
                <a:pPr marL="583565" marR="5080" indent="-571500" algn="just">
                  <a:lnSpc>
                    <a:spcPct val="130000"/>
                  </a:lnSpc>
                  <a:buFont typeface="Wingdings" panose="05000000000000000000" pitchFamily="2" charset="2"/>
                  <a:buChar char="§"/>
                </a:pPr>
                <a:r>
                  <a:rPr lang="en-US" sz="4000" b="0" kern="0"/>
                  <a:t>Từ đó, ta chọn dùng kem để phân hoạch</a:t>
                </a:r>
              </a:p>
              <a:p>
                <a:pPr marL="583565" marR="5080" indent="-571500" algn="just">
                  <a:lnSpc>
                    <a:spcPct val="130000"/>
                  </a:lnSpc>
                  <a:buFont typeface="Wingdings" panose="05000000000000000000" pitchFamily="2" charset="2"/>
                  <a:buChar char="§"/>
                </a:pPr>
                <a:r>
                  <a:rPr lang="en-US" sz="4000" kern="0"/>
                  <a:t>Sau khi phân hoạch ta không còn thuộc</a:t>
                </a:r>
              </a:p>
              <a:p>
                <a:pPr marL="12065" marR="5080" algn="just">
                  <a:lnSpc>
                    <a:spcPct val="130000"/>
                  </a:lnSpc>
                </a:pPr>
                <a:r>
                  <a:rPr lang="en-US" sz="4000" b="0" kern="0"/>
                  <a:t>	 tính để phân hoạch nữa. KẾT THÚC</a:t>
                </a:r>
                <a:endParaRPr lang="en-US" sz="3600" b="0" kern="0"/>
              </a:p>
            </p:txBody>
          </p:sp>
        </mc:Choice>
        <mc:Fallback xmlns="">
          <p:sp>
            <p:nvSpPr>
              <p:cNvPr id="20" name="object 20"/>
              <p:cNvSpPr txBox="1">
                <a:spLocks noRot="1" noChangeAspect="1" noMove="1" noResize="1" noEditPoints="1" noAdjustHandles="1" noChangeArrowheads="1" noChangeShapeType="1" noTextEdit="1"/>
              </p:cNvSpPr>
              <p:nvPr/>
            </p:nvSpPr>
            <p:spPr>
              <a:xfrm>
                <a:off x="1046956" y="2451100"/>
                <a:ext cx="16916400" cy="4804585"/>
              </a:xfrm>
              <a:prstGeom prst="rect">
                <a:avLst/>
              </a:prstGeom>
              <a:blipFill>
                <a:blip r:embed="rId3"/>
                <a:stretch>
                  <a:fillRect l="-1622" t="-508" b="-5584"/>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7" name="Table 6">
            <a:extLst>
              <a:ext uri="{FF2B5EF4-FFF2-40B4-BE49-F238E27FC236}">
                <a16:creationId xmlns:a16="http://schemas.microsoft.com/office/drawing/2014/main" id="{763E4A1C-9BC0-DD8C-09A8-A6C3DB2268E4}"/>
              </a:ext>
            </a:extLst>
          </p:cNvPr>
          <p:cNvGraphicFramePr>
            <a:graphicFrameLocks noGrp="1"/>
          </p:cNvGraphicFramePr>
          <p:nvPr>
            <p:extLst>
              <p:ext uri="{D42A27DB-BD31-4B8C-83A1-F6EECF244321}">
                <p14:modId xmlns:p14="http://schemas.microsoft.com/office/powerpoint/2010/main" val="2118154692"/>
              </p:ext>
            </p:extLst>
          </p:nvPr>
        </p:nvGraphicFramePr>
        <p:xfrm>
          <a:off x="11410156" y="3213100"/>
          <a:ext cx="6799936" cy="182880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solidFill>
                            <a:schemeClr val="tx1">
                              <a:lumMod val="50000"/>
                              <a:lumOff val="50000"/>
                            </a:schemeClr>
                          </a:solidFill>
                        </a:rPr>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solidFill>
                            <a:schemeClr val="tx1">
                              <a:lumMod val="50000"/>
                              <a:lumOff val="50000"/>
                            </a:schemeClr>
                          </a:solidFill>
                        </a:rPr>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solidFill>
                            <a:schemeClr val="tx1">
                              <a:lumMod val="50000"/>
                              <a:lumOff val="50000"/>
                            </a:schemeClr>
                          </a:solidFill>
                        </a:rPr>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Amie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Kartie</a:t>
                      </a:r>
                    </a:p>
                  </a:txBody>
                  <a:tcPr/>
                </a:tc>
                <a:tc>
                  <a:txBody>
                    <a:bodyPr/>
                    <a:lstStyle/>
                    <a:p>
                      <a:r>
                        <a:rPr lang="en-US" sz="1800">
                          <a:solidFill>
                            <a:schemeClr val="tx1">
                              <a:lumMod val="50000"/>
                              <a:lumOff val="50000"/>
                            </a:schemeClr>
                          </a:solidFill>
                        </a:rPr>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pic>
        <p:nvPicPr>
          <p:cNvPr id="9" name="Picture 8">
            <a:extLst>
              <a:ext uri="{FF2B5EF4-FFF2-40B4-BE49-F238E27FC236}">
                <a16:creationId xmlns:a16="http://schemas.microsoft.com/office/drawing/2014/main" id="{115512CB-4718-DB51-EFB4-998EE6C44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3332" y="5253502"/>
            <a:ext cx="6313392" cy="2302998"/>
          </a:xfrm>
          <a:prstGeom prst="rect">
            <a:avLst/>
          </a:prstGeom>
        </p:spPr>
      </p:pic>
    </p:spTree>
    <p:extLst>
      <p:ext uri="{BB962C8B-B14F-4D97-AF65-F5344CB8AC3E}">
        <p14:creationId xmlns:p14="http://schemas.microsoft.com/office/powerpoint/2010/main" val="1617922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t>Ví dụ 2: Xây dựng cây định danh bằng giải thuật độ đo hỗn loạn cho kết quả trời mưa với bảng dữ liệu sau</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 - Entropy</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nvGraphicFramePr>
        <p:xfrm>
          <a:off x="6380956" y="4318672"/>
          <a:ext cx="11245311" cy="6054522"/>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365167445"/>
                    </a:ext>
                  </a:extLst>
                </a:gridCol>
                <a:gridCol w="2403196">
                  <a:extLst>
                    <a:ext uri="{9D8B030D-6E8A-4147-A177-3AD203B41FA5}">
                      <a16:colId xmlns:a16="http://schemas.microsoft.com/office/drawing/2014/main" val="2629635813"/>
                    </a:ext>
                  </a:extLst>
                </a:gridCol>
                <a:gridCol w="2635568">
                  <a:extLst>
                    <a:ext uri="{9D8B030D-6E8A-4147-A177-3AD203B41FA5}">
                      <a16:colId xmlns:a16="http://schemas.microsoft.com/office/drawing/2014/main" val="2354896819"/>
                    </a:ext>
                  </a:extLst>
                </a:gridCol>
                <a:gridCol w="2181824">
                  <a:extLst>
                    <a:ext uri="{9D8B030D-6E8A-4147-A177-3AD203B41FA5}">
                      <a16:colId xmlns:a16="http://schemas.microsoft.com/office/drawing/2014/main" val="3223017324"/>
                    </a:ext>
                  </a:extLst>
                </a:gridCol>
                <a:gridCol w="2803618">
                  <a:extLst>
                    <a:ext uri="{9D8B030D-6E8A-4147-A177-3AD203B41FA5}">
                      <a16:colId xmlns:a16="http://schemas.microsoft.com/office/drawing/2014/main" val="1651939309"/>
                    </a:ext>
                  </a:extLst>
                </a:gridCol>
              </a:tblGrid>
              <a:tr h="786981">
                <a:tc>
                  <a:txBody>
                    <a:bodyPr/>
                    <a:lstStyle/>
                    <a:p>
                      <a:r>
                        <a:rPr lang="en-US" sz="3600"/>
                        <a:t>STT</a:t>
                      </a:r>
                    </a:p>
                  </a:txBody>
                  <a:tcPr/>
                </a:tc>
                <a:tc>
                  <a:txBody>
                    <a:bodyPr/>
                    <a:lstStyle/>
                    <a:p>
                      <a:r>
                        <a:rPr lang="en-US" sz="3600"/>
                        <a:t>Trời</a:t>
                      </a:r>
                    </a:p>
                  </a:txBody>
                  <a:tcPr/>
                </a:tc>
                <a:tc>
                  <a:txBody>
                    <a:bodyPr/>
                    <a:lstStyle/>
                    <a:p>
                      <a:r>
                        <a:rPr lang="en-US" sz="3600"/>
                        <a:t>Áp suất</a:t>
                      </a:r>
                    </a:p>
                  </a:txBody>
                  <a:tcPr/>
                </a:tc>
                <a:tc>
                  <a:txBody>
                    <a:bodyPr/>
                    <a:lstStyle/>
                    <a:p>
                      <a:r>
                        <a:rPr lang="en-US" sz="3600"/>
                        <a:t>Gió</a:t>
                      </a:r>
                    </a:p>
                  </a:txBody>
                  <a:tcPr/>
                </a:tc>
                <a:tc>
                  <a:txBody>
                    <a:bodyPr/>
                    <a:lstStyle/>
                    <a:p>
                      <a:r>
                        <a:rPr lang="en-US" sz="3600"/>
                        <a:t>Kết quả</a:t>
                      </a:r>
                    </a:p>
                  </a:txBody>
                  <a:tcPr/>
                </a:tc>
                <a:extLst>
                  <a:ext uri="{0D108BD9-81ED-4DB2-BD59-A6C34878D82A}">
                    <a16:rowId xmlns:a16="http://schemas.microsoft.com/office/drawing/2014/main" val="2160092706"/>
                  </a:ext>
                </a:extLst>
              </a:tr>
              <a:tr h="613406">
                <a:tc>
                  <a:txBody>
                    <a:bodyPr/>
                    <a:lstStyle/>
                    <a:p>
                      <a:r>
                        <a:rPr lang="en-US" sz="3600"/>
                        <a:t>1</a:t>
                      </a:r>
                    </a:p>
                  </a:txBody>
                  <a:tcPr/>
                </a:tc>
                <a:tc>
                  <a:txBody>
                    <a:bodyPr/>
                    <a:lstStyle/>
                    <a:p>
                      <a:r>
                        <a:rPr lang="en-US" sz="3600"/>
                        <a:t>Trong</a:t>
                      </a:r>
                    </a:p>
                  </a:txBody>
                  <a:tcPr/>
                </a:tc>
                <a:tc>
                  <a:txBody>
                    <a:bodyPr/>
                    <a:lstStyle/>
                    <a:p>
                      <a:r>
                        <a:rPr lang="en-US" sz="3600"/>
                        <a:t>Cao</a:t>
                      </a:r>
                    </a:p>
                  </a:txBody>
                  <a:tcPr/>
                </a:tc>
                <a:tc>
                  <a:txBody>
                    <a:bodyPr/>
                    <a:lstStyle/>
                    <a:p>
                      <a:r>
                        <a:rPr lang="en-US" sz="3600"/>
                        <a:t>Bắc</a:t>
                      </a:r>
                    </a:p>
                  </a:txBody>
                  <a:tcPr/>
                </a:tc>
                <a:tc>
                  <a:txBody>
                    <a:bodyPr/>
                    <a:lstStyle/>
                    <a:p>
                      <a:r>
                        <a:rPr lang="en-US" sz="3600"/>
                        <a:t>Không mưa</a:t>
                      </a:r>
                    </a:p>
                  </a:txBody>
                  <a:tcPr/>
                </a:tc>
                <a:extLst>
                  <a:ext uri="{0D108BD9-81ED-4DB2-BD59-A6C34878D82A}">
                    <a16:rowId xmlns:a16="http://schemas.microsoft.com/office/drawing/2014/main" val="574054749"/>
                  </a:ext>
                </a:extLst>
              </a:tr>
              <a:tr h="613406">
                <a:tc>
                  <a:txBody>
                    <a:bodyPr/>
                    <a:lstStyle/>
                    <a:p>
                      <a:r>
                        <a:rPr lang="en-US" sz="3600"/>
                        <a:t>2</a:t>
                      </a:r>
                    </a:p>
                  </a:txBody>
                  <a:tcPr/>
                </a:tc>
                <a:tc>
                  <a:txBody>
                    <a:bodyPr/>
                    <a:lstStyle/>
                    <a:p>
                      <a:r>
                        <a:rPr lang="en-US" sz="3600"/>
                        <a:t>Mây</a:t>
                      </a:r>
                    </a:p>
                  </a:txBody>
                  <a:tcPr/>
                </a:tc>
                <a:tc>
                  <a:txBody>
                    <a:bodyPr/>
                    <a:lstStyle/>
                    <a:p>
                      <a:r>
                        <a:rPr lang="en-US" sz="3600"/>
                        <a:t>Cao</a:t>
                      </a:r>
                    </a:p>
                  </a:txBody>
                  <a:tcPr/>
                </a:tc>
                <a:tc>
                  <a:txBody>
                    <a:bodyPr/>
                    <a:lstStyle/>
                    <a:p>
                      <a:r>
                        <a:rPr lang="en-US" sz="3600"/>
                        <a:t>Nam</a:t>
                      </a:r>
                    </a:p>
                  </a:txBody>
                  <a:tcPr/>
                </a:tc>
                <a:tc>
                  <a:txBody>
                    <a:bodyPr/>
                    <a:lstStyle/>
                    <a:p>
                      <a:r>
                        <a:rPr lang="en-US" sz="3600"/>
                        <a:t>Mưa</a:t>
                      </a:r>
                    </a:p>
                  </a:txBody>
                  <a:tcPr/>
                </a:tc>
                <a:extLst>
                  <a:ext uri="{0D108BD9-81ED-4DB2-BD59-A6C34878D82A}">
                    <a16:rowId xmlns:a16="http://schemas.microsoft.com/office/drawing/2014/main" val="3073760113"/>
                  </a:ext>
                </a:extLst>
              </a:tr>
              <a:tr h="613406">
                <a:tc>
                  <a:txBody>
                    <a:bodyPr/>
                    <a:lstStyle/>
                    <a:p>
                      <a:r>
                        <a:rPr lang="en-US" sz="3600"/>
                        <a:t>3</a:t>
                      </a:r>
                    </a:p>
                  </a:txBody>
                  <a:tcPr/>
                </a:tc>
                <a:tc>
                  <a:txBody>
                    <a:bodyPr/>
                    <a:lstStyle/>
                    <a:p>
                      <a:r>
                        <a:rPr lang="en-US" sz="3600"/>
                        <a:t>Mây</a:t>
                      </a:r>
                    </a:p>
                  </a:txBody>
                  <a:tcPr/>
                </a:tc>
                <a:tc>
                  <a:txBody>
                    <a:bodyPr/>
                    <a:lstStyle/>
                    <a:p>
                      <a:r>
                        <a:rPr lang="en-US" sz="3600"/>
                        <a:t>Trung bình</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3911475653"/>
                  </a:ext>
                </a:extLst>
              </a:tr>
              <a:tr h="613406">
                <a:tc>
                  <a:txBody>
                    <a:bodyPr/>
                    <a:lstStyle/>
                    <a:p>
                      <a:r>
                        <a:rPr lang="en-US" sz="3600"/>
                        <a:t>4</a:t>
                      </a:r>
                    </a:p>
                  </a:txBody>
                  <a:tcPr/>
                </a:tc>
                <a:tc>
                  <a:txBody>
                    <a:bodyPr/>
                    <a:lstStyle/>
                    <a:p>
                      <a:r>
                        <a:rPr lang="en-US" sz="3600"/>
                        <a:t>Trong</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Không mưa</a:t>
                      </a:r>
                    </a:p>
                  </a:txBody>
                  <a:tcPr/>
                </a:tc>
                <a:extLst>
                  <a:ext uri="{0D108BD9-81ED-4DB2-BD59-A6C34878D82A}">
                    <a16:rowId xmlns:a16="http://schemas.microsoft.com/office/drawing/2014/main" val="1148718299"/>
                  </a:ext>
                </a:extLst>
              </a:tr>
              <a:tr h="613406">
                <a:tc>
                  <a:txBody>
                    <a:bodyPr/>
                    <a:lstStyle/>
                    <a:p>
                      <a:r>
                        <a:rPr lang="en-US" sz="3600"/>
                        <a:t>5</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534546303"/>
                  </a:ext>
                </a:extLst>
              </a:tr>
              <a:tr h="613406">
                <a:tc>
                  <a:txBody>
                    <a:bodyPr/>
                    <a:lstStyle/>
                    <a:p>
                      <a:r>
                        <a:rPr lang="en-US" sz="3600"/>
                        <a:t>6</a:t>
                      </a:r>
                    </a:p>
                  </a:txBody>
                  <a:tcPr/>
                </a:tc>
                <a:tc>
                  <a:txBody>
                    <a:bodyPr/>
                    <a:lstStyle/>
                    <a:p>
                      <a:r>
                        <a:rPr lang="en-US" sz="3600"/>
                        <a:t>Mây</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Bắc</a:t>
                      </a:r>
                    </a:p>
                  </a:txBody>
                  <a:tcPr/>
                </a:tc>
                <a:tc>
                  <a:txBody>
                    <a:bodyPr/>
                    <a:lstStyle/>
                    <a:p>
                      <a:r>
                        <a:rPr lang="en-US" sz="3600"/>
                        <a:t>Mưa</a:t>
                      </a:r>
                    </a:p>
                  </a:txBody>
                  <a:tcPr/>
                </a:tc>
                <a:extLst>
                  <a:ext uri="{0D108BD9-81ED-4DB2-BD59-A6C34878D82A}">
                    <a16:rowId xmlns:a16="http://schemas.microsoft.com/office/drawing/2014/main" val="265291067"/>
                  </a:ext>
                </a:extLst>
              </a:tr>
              <a:tr h="613406">
                <a:tc>
                  <a:txBody>
                    <a:bodyPr/>
                    <a:lstStyle/>
                    <a:p>
                      <a:r>
                        <a:rPr lang="en-US" sz="3600"/>
                        <a:t>7</a:t>
                      </a:r>
                    </a:p>
                  </a:txBody>
                  <a:tcPr/>
                </a:tc>
                <a:tc>
                  <a:txBody>
                    <a:bodyPr/>
                    <a:lstStyle/>
                    <a:p>
                      <a:r>
                        <a:rPr lang="en-US" sz="3600"/>
                        <a:t>Mây</a:t>
                      </a:r>
                    </a:p>
                  </a:txBody>
                  <a:tcPr/>
                </a:tc>
                <a:tc>
                  <a:txBody>
                    <a:bodyPr/>
                    <a:lstStyle/>
                    <a:p>
                      <a:r>
                        <a:rPr lang="en-US" sz="3600"/>
                        <a:t>Thấp</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3219602654"/>
                  </a:ext>
                </a:extLst>
              </a:tr>
              <a:tr h="786981">
                <a:tc>
                  <a:txBody>
                    <a:bodyPr/>
                    <a:lstStyle/>
                    <a:p>
                      <a:r>
                        <a:rPr lang="en-US" sz="3600"/>
                        <a:t>8</a:t>
                      </a:r>
                    </a:p>
                  </a:txBody>
                  <a:tcPr/>
                </a:tc>
                <a:tc>
                  <a:txBody>
                    <a:bodyPr/>
                    <a:lstStyle/>
                    <a:p>
                      <a:r>
                        <a:rPr lang="en-US" sz="3600"/>
                        <a:t>Trong</a:t>
                      </a:r>
                    </a:p>
                  </a:txBody>
                  <a:tcPr/>
                </a:tc>
                <a:tc>
                  <a:txBody>
                    <a:bodyPr/>
                    <a:lstStyle/>
                    <a:p>
                      <a:r>
                        <a:rPr lang="en-US" sz="3600"/>
                        <a:t>Cao</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Be Vietnam Pro"/>
                          <a:ea typeface="+mn-ea"/>
                          <a:cs typeface="+mn-cs"/>
                        </a:rPr>
                        <a:t>Nam</a:t>
                      </a:r>
                    </a:p>
                  </a:txBody>
                  <a:tcPr/>
                </a:tc>
                <a:tc>
                  <a:txBody>
                    <a:bodyPr/>
                    <a:lstStyle/>
                    <a:p>
                      <a:r>
                        <a:rPr lang="en-US" sz="3600"/>
                        <a:t>Không mưa</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2475759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Thuật giải ILA (Inductive Learning Algorithm) được dùng để xác định các luật phân loại cho tập hợp các mẫu học. </a:t>
            </a:r>
            <a:endParaRPr lang="en-US" sz="4000" kern="0">
              <a:cs typeface="Source Sans Pro Light"/>
            </a:endParaRPr>
          </a:p>
          <a:p>
            <a:pPr marL="583565" marR="5080" indent="-571500" algn="just">
              <a:lnSpc>
                <a:spcPct val="130000"/>
              </a:lnSpc>
              <a:buFont typeface="Wingdings" panose="05000000000000000000" pitchFamily="2" charset="2"/>
              <a:buChar char="§"/>
            </a:pPr>
            <a:r>
              <a:rPr lang="vi-VN" sz="4000" kern="0">
                <a:cs typeface="Source Sans Pro Light"/>
              </a:rPr>
              <a:t>Thuật giải này thực hiện theo cơ chế lặp, để tìm luật riêng đại diện cho tập mẫu của từng lớp. </a:t>
            </a:r>
            <a:endParaRPr lang="en-US" sz="4000" kern="0">
              <a:cs typeface="Source Sans Pro Light"/>
            </a:endParaRPr>
          </a:p>
          <a:p>
            <a:pPr marL="583565" marR="5080" indent="-571500" algn="just">
              <a:lnSpc>
                <a:spcPct val="130000"/>
              </a:lnSpc>
              <a:buFont typeface="Wingdings" panose="05000000000000000000" pitchFamily="2" charset="2"/>
              <a:buChar char="§"/>
            </a:pPr>
            <a:r>
              <a:rPr lang="vi-VN" sz="4000" kern="0">
                <a:cs typeface="Source Sans Pro Light"/>
              </a:rPr>
              <a:t>Sau khi xác định được luật, ILA loại bỏ các mẫu liên quan khỏi tập mẫu, đồng thời thêm luật mới này vào tập luật.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spTree>
    <p:extLst>
      <p:ext uri="{BB962C8B-B14F-4D97-AF65-F5344CB8AC3E}">
        <p14:creationId xmlns:p14="http://schemas.microsoft.com/office/powerpoint/2010/main" val="3999332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pic>
        <p:nvPicPr>
          <p:cNvPr id="6" name="Picture 5">
            <a:extLst>
              <a:ext uri="{FF2B5EF4-FFF2-40B4-BE49-F238E27FC236}">
                <a16:creationId xmlns:a16="http://schemas.microsoft.com/office/drawing/2014/main" id="{AE1A014D-2FF2-820F-545C-5AA2776AE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56" y="2542655"/>
            <a:ext cx="9677400" cy="7958578"/>
          </a:xfrm>
          <a:prstGeom prst="rect">
            <a:avLst/>
          </a:prstGeom>
        </p:spPr>
      </p:pic>
      <p:graphicFrame>
        <p:nvGraphicFramePr>
          <p:cNvPr id="7" name="Table 6">
            <a:extLst>
              <a:ext uri="{FF2B5EF4-FFF2-40B4-BE49-F238E27FC236}">
                <a16:creationId xmlns:a16="http://schemas.microsoft.com/office/drawing/2014/main" id="{2E6DDBEE-4531-4920-C5E4-8867475539BD}"/>
              </a:ext>
            </a:extLst>
          </p:cNvPr>
          <p:cNvGraphicFramePr>
            <a:graphicFrameLocks noGrp="1"/>
          </p:cNvGraphicFramePr>
          <p:nvPr>
            <p:extLst>
              <p:ext uri="{D42A27DB-BD31-4B8C-83A1-F6EECF244321}">
                <p14:modId xmlns:p14="http://schemas.microsoft.com/office/powerpoint/2010/main" val="678008424"/>
              </p:ext>
            </p:extLst>
          </p:nvPr>
        </p:nvGraphicFramePr>
        <p:xfrm>
          <a:off x="10800556" y="3421541"/>
          <a:ext cx="7620001" cy="3850317"/>
        </p:xfrm>
        <a:graphic>
          <a:graphicData uri="http://schemas.openxmlformats.org/drawingml/2006/table">
            <a:tbl>
              <a:tblPr firstRow="1" bandRow="1">
                <a:tableStyleId>{5C22544A-7EE6-4342-B048-85BDC9FD1C3A}</a:tableStyleId>
              </a:tblPr>
              <a:tblGrid>
                <a:gridCol w="1005552">
                  <a:extLst>
                    <a:ext uri="{9D8B030D-6E8A-4147-A177-3AD203B41FA5}">
                      <a16:colId xmlns:a16="http://schemas.microsoft.com/office/drawing/2014/main" val="365167445"/>
                    </a:ext>
                  </a:extLst>
                </a:gridCol>
                <a:gridCol w="1298419">
                  <a:extLst>
                    <a:ext uri="{9D8B030D-6E8A-4147-A177-3AD203B41FA5}">
                      <a16:colId xmlns:a16="http://schemas.microsoft.com/office/drawing/2014/main" val="2629635813"/>
                    </a:ext>
                  </a:extLst>
                </a:gridCol>
                <a:gridCol w="1021092">
                  <a:extLst>
                    <a:ext uri="{9D8B030D-6E8A-4147-A177-3AD203B41FA5}">
                      <a16:colId xmlns:a16="http://schemas.microsoft.com/office/drawing/2014/main" val="2354896819"/>
                    </a:ext>
                  </a:extLst>
                </a:gridCol>
                <a:gridCol w="1174100">
                  <a:extLst>
                    <a:ext uri="{9D8B030D-6E8A-4147-A177-3AD203B41FA5}">
                      <a16:colId xmlns:a16="http://schemas.microsoft.com/office/drawing/2014/main" val="3223017324"/>
                    </a:ext>
                  </a:extLst>
                </a:gridCol>
                <a:gridCol w="1530322">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000"/>
                        <a:t>Tên</a:t>
                      </a:r>
                    </a:p>
                  </a:txBody>
                  <a:tcPr/>
                </a:tc>
                <a:tc>
                  <a:txBody>
                    <a:bodyPr/>
                    <a:lstStyle/>
                    <a:p>
                      <a:r>
                        <a:rPr lang="en-US" sz="2000"/>
                        <a:t>Màu tóc</a:t>
                      </a:r>
                    </a:p>
                  </a:txBody>
                  <a:tcPr/>
                </a:tc>
                <a:tc>
                  <a:txBody>
                    <a:bodyPr/>
                    <a:lstStyle/>
                    <a:p>
                      <a:r>
                        <a:rPr lang="en-US" sz="2000"/>
                        <a:t>C.cao</a:t>
                      </a:r>
                    </a:p>
                  </a:txBody>
                  <a:tcPr/>
                </a:tc>
                <a:tc>
                  <a:txBody>
                    <a:bodyPr/>
                    <a:lstStyle/>
                    <a:p>
                      <a:r>
                        <a:rPr lang="en-US" sz="2000"/>
                        <a:t>C.nặng</a:t>
                      </a:r>
                    </a:p>
                  </a:txBody>
                  <a:tcPr/>
                </a:tc>
                <a:tc>
                  <a:txBody>
                    <a:bodyPr/>
                    <a:lstStyle/>
                    <a:p>
                      <a:r>
                        <a:rPr lang="en-US" sz="2000"/>
                        <a:t>Dùng kem</a:t>
                      </a:r>
                    </a:p>
                  </a:txBody>
                  <a:tcPr/>
                </a:tc>
                <a:tc>
                  <a:txBody>
                    <a:bodyPr/>
                    <a:lstStyle/>
                    <a:p>
                      <a:r>
                        <a:rPr lang="en-US" sz="2000"/>
                        <a:t>Kết quả</a:t>
                      </a:r>
                    </a:p>
                  </a:txBody>
                  <a:tcPr/>
                </a:tc>
                <a:extLst>
                  <a:ext uri="{0D108BD9-81ED-4DB2-BD59-A6C34878D82A}">
                    <a16:rowId xmlns:a16="http://schemas.microsoft.com/office/drawing/2014/main" val="2160092706"/>
                  </a:ext>
                </a:extLst>
              </a:tr>
              <a:tr h="427813">
                <a:tc>
                  <a:txBody>
                    <a:bodyPr/>
                    <a:lstStyle/>
                    <a:p>
                      <a:r>
                        <a:rPr lang="en-US" sz="2000"/>
                        <a:t>Sarah</a:t>
                      </a:r>
                    </a:p>
                  </a:txBody>
                  <a:tcPr/>
                </a:tc>
                <a:tc>
                  <a:txBody>
                    <a:bodyPr/>
                    <a:lstStyle/>
                    <a:p>
                      <a:r>
                        <a:rPr lang="en-US" sz="2000"/>
                        <a:t>Vàng</a:t>
                      </a:r>
                    </a:p>
                  </a:txBody>
                  <a:tcPr/>
                </a:tc>
                <a:tc>
                  <a:txBody>
                    <a:bodyPr/>
                    <a:lstStyle/>
                    <a:p>
                      <a:r>
                        <a:rPr lang="en-US" sz="2000"/>
                        <a:t>TB</a:t>
                      </a:r>
                    </a:p>
                  </a:txBody>
                  <a:tcPr/>
                </a:tc>
                <a:tc>
                  <a:txBody>
                    <a:bodyPr/>
                    <a:lstStyle/>
                    <a:p>
                      <a:r>
                        <a:rPr lang="en-US" sz="2000"/>
                        <a:t>Nhẹ</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574054749"/>
                  </a:ext>
                </a:extLst>
              </a:tr>
              <a:tr h="427813">
                <a:tc>
                  <a:txBody>
                    <a:bodyPr/>
                    <a:lstStyle/>
                    <a:p>
                      <a:r>
                        <a:rPr lang="en-US" sz="2000"/>
                        <a:t>Dana</a:t>
                      </a:r>
                    </a:p>
                  </a:txBody>
                  <a:tcPr/>
                </a:tc>
                <a:tc>
                  <a:txBody>
                    <a:bodyPr/>
                    <a:lstStyle/>
                    <a:p>
                      <a:r>
                        <a:rPr lang="en-US" sz="2000"/>
                        <a:t>Vàng</a:t>
                      </a:r>
                    </a:p>
                  </a:txBody>
                  <a:tcPr/>
                </a:tc>
                <a:tc>
                  <a:txBody>
                    <a:bodyPr/>
                    <a:lstStyle/>
                    <a:p>
                      <a:r>
                        <a:rPr lang="en-US" sz="2000"/>
                        <a:t>Cao</a:t>
                      </a:r>
                    </a:p>
                  </a:txBody>
                  <a:tcPr/>
                </a:tc>
                <a:tc>
                  <a:txBody>
                    <a:bodyPr/>
                    <a:lstStyle/>
                    <a:p>
                      <a:r>
                        <a:rPr lang="en-US" sz="2000"/>
                        <a:t>TB</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3073760113"/>
                  </a:ext>
                </a:extLst>
              </a:tr>
              <a:tr h="427813">
                <a:tc>
                  <a:txBody>
                    <a:bodyPr/>
                    <a:lstStyle/>
                    <a:p>
                      <a:r>
                        <a:rPr lang="en-US" sz="2000"/>
                        <a:t>Alex</a:t>
                      </a:r>
                    </a:p>
                  </a:txBody>
                  <a:tcPr/>
                </a:tc>
                <a:tc>
                  <a:txBody>
                    <a:bodyPr/>
                    <a:lstStyle/>
                    <a:p>
                      <a:r>
                        <a:rPr lang="en-US" sz="2000"/>
                        <a:t>Nâu</a:t>
                      </a:r>
                    </a:p>
                  </a:txBody>
                  <a:tcPr/>
                </a:tc>
                <a:tc>
                  <a:txBody>
                    <a:bodyPr/>
                    <a:lstStyle/>
                    <a:p>
                      <a:r>
                        <a:rPr lang="en-US" sz="2000"/>
                        <a:t>Thấp</a:t>
                      </a:r>
                    </a:p>
                  </a:txBody>
                  <a:tcPr/>
                </a:tc>
                <a:tc>
                  <a:txBody>
                    <a:bodyPr/>
                    <a:lstStyle/>
                    <a:p>
                      <a:r>
                        <a:rPr lang="en-US" sz="2000"/>
                        <a:t>TB</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3911475653"/>
                  </a:ext>
                </a:extLst>
              </a:tr>
              <a:tr h="427813">
                <a:tc>
                  <a:txBody>
                    <a:bodyPr/>
                    <a:lstStyle/>
                    <a:p>
                      <a:r>
                        <a:rPr lang="en-US" sz="2000"/>
                        <a:t>Amie</a:t>
                      </a:r>
                    </a:p>
                  </a:txBody>
                  <a:tcPr/>
                </a:tc>
                <a:tc>
                  <a:txBody>
                    <a:bodyPr/>
                    <a:lstStyle/>
                    <a:p>
                      <a:r>
                        <a:rPr lang="en-US" sz="2000"/>
                        <a:t>Vàng</a:t>
                      </a:r>
                    </a:p>
                  </a:txBody>
                  <a:tcPr/>
                </a:tc>
                <a:tc>
                  <a:txBody>
                    <a:bodyPr/>
                    <a:lstStyle/>
                    <a:p>
                      <a:r>
                        <a:rPr lang="en-US" sz="2000"/>
                        <a:t>Thấp</a:t>
                      </a:r>
                    </a:p>
                  </a:txBody>
                  <a:tcPr/>
                </a:tc>
                <a:tc>
                  <a:txBody>
                    <a:bodyPr/>
                    <a:lstStyle/>
                    <a:p>
                      <a:r>
                        <a:rPr lang="en-US" sz="2000"/>
                        <a:t>TB</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1148718299"/>
                  </a:ext>
                </a:extLst>
              </a:tr>
              <a:tr h="427813">
                <a:tc>
                  <a:txBody>
                    <a:bodyPr/>
                    <a:lstStyle/>
                    <a:p>
                      <a:r>
                        <a:rPr lang="en-US" sz="2000"/>
                        <a:t>Emilie</a:t>
                      </a:r>
                    </a:p>
                  </a:txBody>
                  <a:tcPr/>
                </a:tc>
                <a:tc>
                  <a:txBody>
                    <a:bodyPr/>
                    <a:lstStyle/>
                    <a:p>
                      <a:r>
                        <a:rPr lang="en-US" sz="2000"/>
                        <a:t>Đỏ</a:t>
                      </a:r>
                    </a:p>
                  </a:txBody>
                  <a:tcPr/>
                </a:tc>
                <a:tc>
                  <a:txBody>
                    <a:bodyPr/>
                    <a:lstStyle/>
                    <a:p>
                      <a:r>
                        <a:rPr lang="en-US" sz="2000"/>
                        <a:t>TB</a:t>
                      </a:r>
                    </a:p>
                  </a:txBody>
                  <a:tcPr/>
                </a:tc>
                <a:tc>
                  <a:txBody>
                    <a:bodyPr/>
                    <a:lstStyle/>
                    <a:p>
                      <a:r>
                        <a:rPr lang="en-US" sz="2000"/>
                        <a:t>Nặng</a:t>
                      </a:r>
                    </a:p>
                  </a:txBody>
                  <a:tcPr/>
                </a:tc>
                <a:tc>
                  <a:txBody>
                    <a:bodyPr/>
                    <a:lstStyle/>
                    <a:p>
                      <a:r>
                        <a:rPr lang="en-US" sz="2000"/>
                        <a:t>Không</a:t>
                      </a:r>
                    </a:p>
                  </a:txBody>
                  <a:tcPr/>
                </a:tc>
                <a:tc>
                  <a:txBody>
                    <a:bodyPr/>
                    <a:lstStyle/>
                    <a:p>
                      <a:r>
                        <a:rPr lang="en-US" sz="2000"/>
                        <a:t>Nám</a:t>
                      </a:r>
                    </a:p>
                  </a:txBody>
                  <a:tcPr/>
                </a:tc>
                <a:extLst>
                  <a:ext uri="{0D108BD9-81ED-4DB2-BD59-A6C34878D82A}">
                    <a16:rowId xmlns:a16="http://schemas.microsoft.com/office/drawing/2014/main" val="2534546303"/>
                  </a:ext>
                </a:extLst>
              </a:tr>
              <a:tr h="427813">
                <a:tc>
                  <a:txBody>
                    <a:bodyPr/>
                    <a:lstStyle/>
                    <a:p>
                      <a:r>
                        <a:rPr lang="en-US" sz="2000"/>
                        <a:t>Peter</a:t>
                      </a:r>
                    </a:p>
                  </a:txBody>
                  <a:tcPr/>
                </a:tc>
                <a:tc>
                  <a:txBody>
                    <a:bodyPr/>
                    <a:lstStyle/>
                    <a:p>
                      <a:r>
                        <a:rPr lang="en-US" sz="2000"/>
                        <a:t>Nâu</a:t>
                      </a:r>
                    </a:p>
                  </a:txBody>
                  <a:tcPr/>
                </a:tc>
                <a:tc>
                  <a:txBody>
                    <a:bodyPr/>
                    <a:lstStyle/>
                    <a:p>
                      <a:r>
                        <a:rPr lang="en-US" sz="2000"/>
                        <a:t>Cao</a:t>
                      </a:r>
                    </a:p>
                  </a:txBody>
                  <a:tcPr/>
                </a:tc>
                <a:tc>
                  <a:txBody>
                    <a:bodyPr/>
                    <a:lstStyle/>
                    <a:p>
                      <a:r>
                        <a:rPr lang="en-US" sz="2000"/>
                        <a:t>Nặng</a:t>
                      </a:r>
                    </a:p>
                  </a:txBody>
                  <a:tcPr/>
                </a:tc>
                <a:tc>
                  <a:txBody>
                    <a:bodyPr/>
                    <a:lstStyle/>
                    <a:p>
                      <a:r>
                        <a:rPr lang="en-US" sz="2000"/>
                        <a:t>Không</a:t>
                      </a:r>
                    </a:p>
                  </a:txBody>
                  <a:tcPr/>
                </a:tc>
                <a:tc>
                  <a:txBody>
                    <a:bodyPr/>
                    <a:lstStyle/>
                    <a:p>
                      <a:r>
                        <a:rPr lang="en-US" sz="2000"/>
                        <a:t>Không</a:t>
                      </a:r>
                    </a:p>
                  </a:txBody>
                  <a:tcPr/>
                </a:tc>
                <a:extLst>
                  <a:ext uri="{0D108BD9-81ED-4DB2-BD59-A6C34878D82A}">
                    <a16:rowId xmlns:a16="http://schemas.microsoft.com/office/drawing/2014/main" val="265291067"/>
                  </a:ext>
                </a:extLst>
              </a:tr>
              <a:tr h="427813">
                <a:tc>
                  <a:txBody>
                    <a:bodyPr/>
                    <a:lstStyle/>
                    <a:p>
                      <a:r>
                        <a:rPr lang="en-US" sz="2000"/>
                        <a:t>John</a:t>
                      </a:r>
                    </a:p>
                  </a:txBody>
                  <a:tcPr/>
                </a:tc>
                <a:tc>
                  <a:txBody>
                    <a:bodyPr/>
                    <a:lstStyle/>
                    <a:p>
                      <a:r>
                        <a:rPr lang="en-US" sz="2000"/>
                        <a:t>Nâu</a:t>
                      </a:r>
                    </a:p>
                  </a:txBody>
                  <a:tcPr/>
                </a:tc>
                <a:tc>
                  <a:txBody>
                    <a:bodyPr/>
                    <a:lstStyle/>
                    <a:p>
                      <a:r>
                        <a:rPr lang="en-US" sz="2000"/>
                        <a:t>TB</a:t>
                      </a:r>
                    </a:p>
                  </a:txBody>
                  <a:tcPr/>
                </a:tc>
                <a:tc>
                  <a:txBody>
                    <a:bodyPr/>
                    <a:lstStyle/>
                    <a:p>
                      <a:r>
                        <a:rPr lang="en-US" sz="2000"/>
                        <a:t>Nặng</a:t>
                      </a:r>
                    </a:p>
                  </a:txBody>
                  <a:tcPr/>
                </a:tc>
                <a:tc>
                  <a:txBody>
                    <a:bodyPr/>
                    <a:lstStyle/>
                    <a:p>
                      <a:r>
                        <a:rPr lang="en-US" sz="2000"/>
                        <a:t>Không</a:t>
                      </a:r>
                    </a:p>
                  </a:txBody>
                  <a:tcPr/>
                </a:tc>
                <a:tc>
                  <a:txBody>
                    <a:bodyPr/>
                    <a:lstStyle/>
                    <a:p>
                      <a:r>
                        <a:rPr lang="en-US" sz="2000"/>
                        <a:t>Không</a:t>
                      </a:r>
                    </a:p>
                  </a:txBody>
                  <a:tcPr/>
                </a:tc>
                <a:extLst>
                  <a:ext uri="{0D108BD9-81ED-4DB2-BD59-A6C34878D82A}">
                    <a16:rowId xmlns:a16="http://schemas.microsoft.com/office/drawing/2014/main" val="3219602654"/>
                  </a:ext>
                </a:extLst>
              </a:tr>
              <a:tr h="427813">
                <a:tc>
                  <a:txBody>
                    <a:bodyPr/>
                    <a:lstStyle/>
                    <a:p>
                      <a:r>
                        <a:rPr lang="en-US" sz="2000"/>
                        <a:t>Kartie</a:t>
                      </a:r>
                    </a:p>
                  </a:txBody>
                  <a:tcPr/>
                </a:tc>
                <a:tc>
                  <a:txBody>
                    <a:bodyPr/>
                    <a:lstStyle/>
                    <a:p>
                      <a:r>
                        <a:rPr lang="en-US" sz="2000"/>
                        <a:t>Vàng</a:t>
                      </a:r>
                    </a:p>
                  </a:txBody>
                  <a:tcPr/>
                </a:tc>
                <a:tc>
                  <a:txBody>
                    <a:bodyPr/>
                    <a:lstStyle/>
                    <a:p>
                      <a:r>
                        <a:rPr lang="en-US" sz="2000"/>
                        <a:t>Thấp</a:t>
                      </a:r>
                    </a:p>
                  </a:txBody>
                  <a:tcPr/>
                </a:tc>
                <a:tc>
                  <a:txBody>
                    <a:bodyPr/>
                    <a:lstStyle/>
                    <a:p>
                      <a:r>
                        <a:rPr lang="en-US" sz="2000"/>
                        <a:t>Nhẹ</a:t>
                      </a:r>
                    </a:p>
                  </a:txBody>
                  <a:tcPr/>
                </a:tc>
                <a:tc>
                  <a:txBody>
                    <a:bodyPr/>
                    <a:lstStyle/>
                    <a:p>
                      <a:r>
                        <a:rPr lang="en-US" sz="2000"/>
                        <a:t>Có</a:t>
                      </a:r>
                    </a:p>
                  </a:txBody>
                  <a:tcPr/>
                </a:tc>
                <a:tc>
                  <a:txBody>
                    <a:bodyPr/>
                    <a:lstStyle/>
                    <a:p>
                      <a:r>
                        <a:rPr lang="en-US" sz="2000"/>
                        <a:t>Không</a:t>
                      </a:r>
                    </a:p>
                  </a:txBody>
                  <a:tcPr/>
                </a:tc>
                <a:extLst>
                  <a:ext uri="{0D108BD9-81ED-4DB2-BD59-A6C34878D82A}">
                    <a16:rowId xmlns:a16="http://schemas.microsoft.com/office/drawing/2014/main" val="960715112"/>
                  </a:ext>
                </a:extLst>
              </a:tr>
            </a:tbl>
          </a:graphicData>
        </a:graphic>
      </p:graphicFrame>
      <p:sp>
        <p:nvSpPr>
          <p:cNvPr id="8" name="object 20">
            <a:extLst>
              <a:ext uri="{FF2B5EF4-FFF2-40B4-BE49-F238E27FC236}">
                <a16:creationId xmlns:a16="http://schemas.microsoft.com/office/drawing/2014/main" id="{44B592CF-863A-C0B7-C92A-680DB84C0501}"/>
              </a:ext>
            </a:extLst>
          </p:cNvPr>
          <p:cNvSpPr txBox="1"/>
          <p:nvPr/>
        </p:nvSpPr>
        <p:spPr>
          <a:xfrm>
            <a:off x="11181556" y="8026428"/>
            <a:ext cx="7239001" cy="1876476"/>
          </a:xfrm>
          <a:prstGeom prst="rect">
            <a:avLst/>
          </a:prstGeom>
        </p:spPr>
        <p:txBody>
          <a:bodyPr vert="horz" wrap="square" lIns="0" tIns="12700" rIns="0" bIns="0" rtlCol="0">
            <a:spAutoFit/>
          </a:bodyPr>
          <a:lstStyle/>
          <a:p>
            <a:pPr marL="12065" marR="5080" algn="just">
              <a:lnSpc>
                <a:spcPct val="130000"/>
              </a:lnSpc>
            </a:pPr>
            <a:r>
              <a:rPr lang="en-US" sz="3200" kern="0"/>
              <a:t>Xây dựng cây định danh bằng giải thuật ILA cho kết quả rám nắng với bảng dữ liệu sau</a:t>
            </a:r>
          </a:p>
        </p:txBody>
      </p:sp>
    </p:spTree>
    <p:extLst>
      <p:ext uri="{BB962C8B-B14F-4D97-AF65-F5344CB8AC3E}">
        <p14:creationId xmlns:p14="http://schemas.microsoft.com/office/powerpoint/2010/main" val="3635457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Từ bảng dữ liệu có thể nhận ra số thuộc tính quyết định: n=2 nên tách thành 2 bảng con</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5" name="Table 4">
            <a:extLst>
              <a:ext uri="{FF2B5EF4-FFF2-40B4-BE49-F238E27FC236}">
                <a16:creationId xmlns:a16="http://schemas.microsoft.com/office/drawing/2014/main" id="{6E740367-037C-2A0F-AEA0-17C02AC9077B}"/>
              </a:ext>
            </a:extLst>
          </p:cNvPr>
          <p:cNvGraphicFramePr>
            <a:graphicFrameLocks noGrp="1"/>
          </p:cNvGraphicFramePr>
          <p:nvPr>
            <p:extLst>
              <p:ext uri="{D42A27DB-BD31-4B8C-83A1-F6EECF244321}">
                <p14:modId xmlns:p14="http://schemas.microsoft.com/office/powerpoint/2010/main" val="3751472164"/>
              </p:ext>
            </p:extLst>
          </p:nvPr>
        </p:nvGraphicFramePr>
        <p:xfrm>
          <a:off x="9988707" y="3424968"/>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618782564"/>
              </p:ext>
            </p:extLst>
          </p:nvPr>
        </p:nvGraphicFramePr>
        <p:xfrm>
          <a:off x="788407" y="4302679"/>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sp>
        <p:nvSpPr>
          <p:cNvPr id="7" name="object 20">
            <a:extLst>
              <a:ext uri="{FF2B5EF4-FFF2-40B4-BE49-F238E27FC236}">
                <a16:creationId xmlns:a16="http://schemas.microsoft.com/office/drawing/2014/main" id="{9322A4EB-5DF7-0574-0804-05284BA179A8}"/>
              </a:ext>
            </a:extLst>
          </p:cNvPr>
          <p:cNvSpPr txBox="1"/>
          <p:nvPr/>
        </p:nvSpPr>
        <p:spPr>
          <a:xfrm>
            <a:off x="818356" y="6447159"/>
            <a:ext cx="8502706" cy="741934"/>
          </a:xfrm>
          <a:prstGeom prst="rect">
            <a:avLst/>
          </a:prstGeom>
        </p:spPr>
        <p:txBody>
          <a:bodyPr vert="horz" wrap="square" lIns="0" tIns="12700" rIns="0" bIns="0" rtlCol="0">
            <a:spAutoFit/>
          </a:bodyPr>
          <a:lstStyle/>
          <a:p>
            <a:pPr marL="12065" marR="5080" algn="ctr">
              <a:lnSpc>
                <a:spcPct val="130000"/>
              </a:lnSpc>
            </a:pPr>
            <a:r>
              <a:rPr lang="en-US" sz="4000" kern="0">
                <a:cs typeface="Source Sans Pro Light"/>
              </a:rPr>
              <a:t>Bảng 1</a:t>
            </a:r>
            <a:endParaRPr lang="vi-VN" sz="3600" kern="0"/>
          </a:p>
        </p:txBody>
      </p:sp>
      <p:sp>
        <p:nvSpPr>
          <p:cNvPr id="8" name="object 20">
            <a:extLst>
              <a:ext uri="{FF2B5EF4-FFF2-40B4-BE49-F238E27FC236}">
                <a16:creationId xmlns:a16="http://schemas.microsoft.com/office/drawing/2014/main" id="{3295B5BD-A4FA-D081-B1B8-4CCCCEC49313}"/>
              </a:ext>
            </a:extLst>
          </p:cNvPr>
          <p:cNvSpPr txBox="1"/>
          <p:nvPr/>
        </p:nvSpPr>
        <p:spPr>
          <a:xfrm>
            <a:off x="9968863" y="6447159"/>
            <a:ext cx="8502706" cy="741934"/>
          </a:xfrm>
          <a:prstGeom prst="rect">
            <a:avLst/>
          </a:prstGeom>
        </p:spPr>
        <p:txBody>
          <a:bodyPr vert="horz" wrap="square" lIns="0" tIns="12700" rIns="0" bIns="0" rtlCol="0">
            <a:spAutoFit/>
          </a:bodyPr>
          <a:lstStyle/>
          <a:p>
            <a:pPr marL="12065" marR="5080" algn="ctr">
              <a:lnSpc>
                <a:spcPct val="130000"/>
              </a:lnSpc>
            </a:pPr>
            <a:r>
              <a:rPr lang="en-US" sz="4000" kern="0">
                <a:cs typeface="Source Sans Pro Light"/>
              </a:rPr>
              <a:t>Bảng 2</a:t>
            </a:r>
            <a:endParaRPr lang="vi-VN" sz="3600" kern="0"/>
          </a:p>
        </p:txBody>
      </p:sp>
      <p:sp>
        <p:nvSpPr>
          <p:cNvPr id="9" name="object 20">
            <a:extLst>
              <a:ext uri="{FF2B5EF4-FFF2-40B4-BE49-F238E27FC236}">
                <a16:creationId xmlns:a16="http://schemas.microsoft.com/office/drawing/2014/main" id="{83607B74-C2D0-2244-797F-FCF63D580088}"/>
              </a:ext>
            </a:extLst>
          </p:cNvPr>
          <p:cNvSpPr txBox="1"/>
          <p:nvPr/>
        </p:nvSpPr>
        <p:spPr>
          <a:xfrm>
            <a:off x="818356" y="7890508"/>
            <a:ext cx="16916400" cy="741934"/>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Thuộc tính kết quả (mục tiêu) có thể bỏ qua trong quá trình xét</a:t>
            </a:r>
            <a:endParaRPr lang="vi-VN" sz="3600" kern="0"/>
          </a:p>
        </p:txBody>
      </p:sp>
    </p:spTree>
    <p:extLst>
      <p:ext uri="{BB962C8B-B14F-4D97-AF65-F5344CB8AC3E}">
        <p14:creationId xmlns:p14="http://schemas.microsoft.com/office/powerpoint/2010/main" val="2298871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683071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màu tóc</a:t>
            </a:r>
          </a:p>
          <a:p>
            <a:pPr marL="1497965" marR="5080" lvl="2" indent="-571500" algn="just">
              <a:lnSpc>
                <a:spcPct val="130000"/>
              </a:lnSpc>
              <a:buFont typeface="Arial" panose="020B0604020202020204" pitchFamily="34" charset="0"/>
              <a:buChar char="•"/>
            </a:pPr>
            <a:r>
              <a:rPr lang="en-US" sz="3600" kern="0"/>
              <a:t>vàng (bảng 1 và 2 đều có): 0</a:t>
            </a:r>
          </a:p>
          <a:p>
            <a:pPr marL="1497965" marR="5080" lvl="2" indent="-571500" algn="just">
              <a:lnSpc>
                <a:spcPct val="130000"/>
              </a:lnSpc>
              <a:buFont typeface="Arial" panose="020B0604020202020204" pitchFamily="34" charset="0"/>
              <a:buChar char="•"/>
            </a:pPr>
            <a:r>
              <a:rPr lang="en-US" sz="3600" kern="0"/>
              <a:t>đỏ (bảng 1 có, bảng 2 không): 1</a:t>
            </a:r>
          </a:p>
          <a:p>
            <a:pPr marL="583565" marR="5080" indent="-571500" algn="just">
              <a:lnSpc>
                <a:spcPct val="130000"/>
              </a:lnSpc>
              <a:buFont typeface="Arial" panose="020B0604020202020204" pitchFamily="34" charset="0"/>
              <a:buChar char="•"/>
            </a:pPr>
            <a:r>
              <a:rPr lang="en-US" sz="4000" kern="0"/>
              <a:t>Xét thuộc tính: chiều cao</a:t>
            </a:r>
          </a:p>
          <a:p>
            <a:pPr marL="1497965" marR="5080" lvl="2" indent="-571500" algn="just">
              <a:lnSpc>
                <a:spcPct val="130000"/>
              </a:lnSpc>
              <a:buFont typeface="Arial" panose="020B0604020202020204" pitchFamily="34" charset="0"/>
              <a:buChar char="•"/>
            </a:pPr>
            <a:r>
              <a:rPr lang="en-US" sz="3600" kern="0"/>
              <a:t>TB (bảng 1 và 2 đều có): 0</a:t>
            </a:r>
          </a:p>
          <a:p>
            <a:pPr marL="1497965" marR="5080" lvl="2" indent="-571500" algn="just">
              <a:lnSpc>
                <a:spcPct val="130000"/>
              </a:lnSpc>
              <a:buFont typeface="Arial" panose="020B0604020202020204" pitchFamily="34" charset="0"/>
              <a:buChar char="•"/>
            </a:pPr>
            <a:r>
              <a:rPr lang="en-US" sz="3600" kern="0"/>
              <a:t>thấp (bảng 1 và 2 đều có): 0</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541225819"/>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a:t>Emilie</a:t>
                      </a:r>
                    </a:p>
                  </a:txBody>
                  <a:tcPr/>
                </a:tc>
                <a:tc>
                  <a:txBody>
                    <a:bodyPr/>
                    <a:lstStyle/>
                    <a:p>
                      <a:r>
                        <a:rPr lang="en-US" sz="2400"/>
                        <a:t>Đỏ</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3081216484"/>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10" name="Table 7">
            <a:extLst>
              <a:ext uri="{FF2B5EF4-FFF2-40B4-BE49-F238E27FC236}">
                <a16:creationId xmlns:a16="http://schemas.microsoft.com/office/drawing/2014/main" id="{388671ED-A1E4-51DE-BE11-0BE6CD17E8FD}"/>
              </a:ext>
            </a:extLst>
          </p:cNvPr>
          <p:cNvGraphicFramePr>
            <a:graphicFrameLocks noGrp="1"/>
          </p:cNvGraphicFramePr>
          <p:nvPr>
            <p:extLst>
              <p:ext uri="{D42A27DB-BD31-4B8C-83A1-F6EECF244321}">
                <p14:modId xmlns:p14="http://schemas.microsoft.com/office/powerpoint/2010/main" val="1432208337"/>
              </p:ext>
            </p:extLst>
          </p:nvPr>
        </p:nvGraphicFramePr>
        <p:xfrm>
          <a:off x="10040301" y="8038758"/>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r>
                        <a:rPr lang="en-US"/>
                        <a:t>TB: 0</a:t>
                      </a:r>
                    </a:p>
                    <a:p>
                      <a:pPr algn="ctr"/>
                      <a:r>
                        <a:rPr lang="en-US"/>
                        <a:t>thấp: 0</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3691329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683071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Xét thuộc tính: cân nặng</a:t>
            </a:r>
          </a:p>
          <a:p>
            <a:pPr marL="1497965" marR="5080" lvl="2" indent="-571500" algn="just">
              <a:lnSpc>
                <a:spcPct val="130000"/>
              </a:lnSpc>
              <a:buFont typeface="Arial" panose="020B0604020202020204" pitchFamily="34" charset="0"/>
              <a:buChar char="•"/>
            </a:pPr>
            <a:r>
              <a:rPr lang="en-US" sz="3600" kern="0"/>
              <a:t>nhẹ (bảng 1 và 2 đều có): 0</a:t>
            </a:r>
          </a:p>
          <a:p>
            <a:pPr marL="1497965" marR="5080" lvl="2" indent="-571500" algn="just">
              <a:lnSpc>
                <a:spcPct val="130000"/>
              </a:lnSpc>
              <a:buFont typeface="Arial" panose="020B0604020202020204" pitchFamily="34" charset="0"/>
              <a:buChar char="•"/>
            </a:pPr>
            <a:r>
              <a:rPr lang="en-US" sz="3600" kern="0"/>
              <a:t>TB (bảng 1 và 2 đều có): 0</a:t>
            </a:r>
          </a:p>
          <a:p>
            <a:pPr marL="1497965" marR="5080" lvl="2" indent="-571500" algn="just">
              <a:lnSpc>
                <a:spcPct val="130000"/>
              </a:lnSpc>
              <a:buFont typeface="Arial" panose="020B0604020202020204" pitchFamily="34" charset="0"/>
              <a:buChar char="•"/>
            </a:pPr>
            <a:r>
              <a:rPr lang="en-US" sz="3600" kern="0"/>
              <a:t>nặng (bảng 1 và 2 đều có): 0</a:t>
            </a:r>
          </a:p>
          <a:p>
            <a:pPr marL="583565" marR="5080" indent="-571500" algn="just">
              <a:lnSpc>
                <a:spcPct val="130000"/>
              </a:lnSpc>
              <a:buFont typeface="Arial" panose="020B0604020202020204" pitchFamily="34" charset="0"/>
              <a:buChar char="•"/>
            </a:pPr>
            <a:r>
              <a:rPr lang="en-US" sz="4000" kern="0"/>
              <a:t>Xét thuộc tính: dùng kem</a:t>
            </a:r>
          </a:p>
          <a:p>
            <a:pPr marL="1497965" marR="5080" lvl="2" indent="-571500" algn="just">
              <a:lnSpc>
                <a:spcPct val="130000"/>
              </a:lnSpc>
              <a:buFont typeface="Arial" panose="020B0604020202020204" pitchFamily="34" charset="0"/>
              <a:buChar char="•"/>
            </a:pPr>
            <a:r>
              <a:rPr lang="en-US" sz="3600" kern="0"/>
              <a:t>không (bảng 1 và 2 đều có): 0</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2648745925"/>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3165399563"/>
              </p:ext>
            </p:extLst>
          </p:nvPr>
        </p:nvGraphicFramePr>
        <p:xfrm>
          <a:off x="10024425" y="4660900"/>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81BDC66A-0B97-582F-FD92-90519B4F334F}"/>
              </a:ext>
            </a:extLst>
          </p:cNvPr>
          <p:cNvSpPr txBox="1"/>
          <p:nvPr/>
        </p:nvSpPr>
        <p:spPr>
          <a:xfrm>
            <a:off x="10026352" y="9461500"/>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max=1: Đỏ {màu tóc}</a:t>
            </a:r>
            <a:endParaRPr lang="vi-VN" sz="3200" kern="0"/>
          </a:p>
        </p:txBody>
      </p:sp>
      <p:sp>
        <p:nvSpPr>
          <p:cNvPr id="8" name="object 20">
            <a:extLst>
              <a:ext uri="{FF2B5EF4-FFF2-40B4-BE49-F238E27FC236}">
                <a16:creationId xmlns:a16="http://schemas.microsoft.com/office/drawing/2014/main" id="{F3D69076-B2E0-6D38-175B-1D28909BEF10}"/>
              </a:ext>
            </a:extLst>
          </p:cNvPr>
          <p:cNvSpPr txBox="1"/>
          <p:nvPr/>
        </p:nvSpPr>
        <p:spPr>
          <a:xfrm>
            <a:off x="926802" y="9403977"/>
            <a:ext cx="8578353" cy="596125"/>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kern="0"/>
              <a:t>IF màu tóc = đỏ THEN kết quả = bị nám</a:t>
            </a:r>
            <a:endParaRPr lang="vi-VN" sz="2800" kern="0"/>
          </a:p>
        </p:txBody>
      </p:sp>
      <p:sp>
        <p:nvSpPr>
          <p:cNvPr id="10" name="object 20">
            <a:extLst>
              <a:ext uri="{FF2B5EF4-FFF2-40B4-BE49-F238E27FC236}">
                <a16:creationId xmlns:a16="http://schemas.microsoft.com/office/drawing/2014/main" id="{F09C865C-15E6-B1BB-7F9B-C2578CAE554E}"/>
              </a:ext>
            </a:extLst>
          </p:cNvPr>
          <p:cNvSpPr txBox="1"/>
          <p:nvPr/>
        </p:nvSpPr>
        <p:spPr>
          <a:xfrm>
            <a:off x="926802" y="10084575"/>
            <a:ext cx="17646154"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đỏ</a:t>
            </a:r>
            <a:endParaRPr lang="vi-VN" sz="2800" strike="sngStrike" kern="0">
              <a:solidFill>
                <a:schemeClr val="tx1"/>
              </a:solidFill>
            </a:endParaRPr>
          </a:p>
        </p:txBody>
      </p:sp>
      <p:graphicFrame>
        <p:nvGraphicFramePr>
          <p:cNvPr id="11" name="Table 7">
            <a:extLst>
              <a:ext uri="{FF2B5EF4-FFF2-40B4-BE49-F238E27FC236}">
                <a16:creationId xmlns:a16="http://schemas.microsoft.com/office/drawing/2014/main" id="{9026A947-7EAC-FE57-8C15-6CC0A0BD9E73}"/>
              </a:ext>
            </a:extLst>
          </p:cNvPr>
          <p:cNvGraphicFramePr>
            <a:graphicFrameLocks noGrp="1"/>
          </p:cNvGraphicFramePr>
          <p:nvPr>
            <p:extLst>
              <p:ext uri="{D42A27DB-BD31-4B8C-83A1-F6EECF244321}">
                <p14:modId xmlns:p14="http://schemas.microsoft.com/office/powerpoint/2010/main" val="347355096"/>
              </p:ext>
            </p:extLst>
          </p:nvPr>
        </p:nvGraphicFramePr>
        <p:xfrm>
          <a:off x="10040301" y="7556500"/>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Đỏ: 1</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2967710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Sau khi đánh dấu dòng đã xét,</a:t>
            </a:r>
          </a:p>
          <a:p>
            <a:pPr marL="12065" marR="5080" algn="just">
              <a:lnSpc>
                <a:spcPct val="130000"/>
              </a:lnSpc>
            </a:pPr>
            <a:r>
              <a:rPr lang="en-US" sz="4000" kern="0"/>
              <a:t>	 tính lại bảng tổ hợp cho các dòng</a:t>
            </a:r>
          </a:p>
          <a:p>
            <a:pPr marL="12065" marR="5080" algn="just">
              <a:lnSpc>
                <a:spcPct val="130000"/>
              </a:lnSpc>
            </a:pPr>
            <a:r>
              <a:rPr lang="en-US" sz="4000" kern="0"/>
              <a:t>	 chưa xét với 1 thuộc tính phân biệt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81BDC66A-0B97-582F-FD92-90519B4F334F}"/>
              </a:ext>
            </a:extLst>
          </p:cNvPr>
          <p:cNvSpPr txBox="1"/>
          <p:nvPr/>
        </p:nvSpPr>
        <p:spPr>
          <a:xfrm>
            <a:off x="10026352" y="9367526"/>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max=0: không có luật mới</a:t>
            </a:r>
            <a:endParaRPr lang="vi-VN" sz="3200" kern="0"/>
          </a:p>
        </p:txBody>
      </p:sp>
      <p:graphicFrame>
        <p:nvGraphicFramePr>
          <p:cNvPr id="11" name="Table 7">
            <a:extLst>
              <a:ext uri="{FF2B5EF4-FFF2-40B4-BE49-F238E27FC236}">
                <a16:creationId xmlns:a16="http://schemas.microsoft.com/office/drawing/2014/main" id="{8F46D897-9BB3-D6A3-FC6E-70A1125C577A}"/>
              </a:ext>
            </a:extLst>
          </p:cNvPr>
          <p:cNvGraphicFramePr>
            <a:graphicFrameLocks noGrp="1"/>
          </p:cNvGraphicFramePr>
          <p:nvPr>
            <p:extLst>
              <p:ext uri="{D42A27DB-BD31-4B8C-83A1-F6EECF244321}">
                <p14:modId xmlns:p14="http://schemas.microsoft.com/office/powerpoint/2010/main" val="3364404590"/>
              </p:ext>
            </p:extLst>
          </p:nvPr>
        </p:nvGraphicFramePr>
        <p:xfrm>
          <a:off x="10040301" y="7556500"/>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249173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bằng quy nạp: </a:t>
            </a:r>
            <a:r>
              <a:rPr lang="en-US" sz="4000" spc="-5">
                <a:cs typeface="Source Sans Pro Light"/>
              </a:rPr>
              <a:t>Hệ thống được cung cấp một tập các ví dụ và kết luận được rút ra từng ví dụ. Hệ liên tục lọc ra các luật và quan hệ nhằm xử lý từng ví dụ mới.</a:t>
            </a:r>
          </a:p>
          <a:p>
            <a:pPr marL="583565" marR="5080" indent="-571500" algn="just">
              <a:lnSpc>
                <a:spcPct val="130000"/>
              </a:lnSpc>
              <a:buFont typeface="Wingdings" panose="05000000000000000000" pitchFamily="2" charset="2"/>
              <a:buChar char="§"/>
            </a:pPr>
            <a:r>
              <a:rPr lang="en-US" sz="4000" b="1" spc="-5"/>
              <a:t>Học bằng tương tự: </a:t>
            </a:r>
            <a:r>
              <a:rPr lang="en-US" sz="4000" spc="-5"/>
              <a:t>Hệ thống được cung cấp đáp ứng đúng cho các tác vụ tương tự nhưng không giống nhau. Hệ thống cần làm thích ứng đáp ứng trước đó nhằm tạo ra một luật mới có khả năng áp dụng cho tình huống mới.</a:t>
            </a:r>
            <a:endParaRPr lang="en-US" sz="3600" spc="-5"/>
          </a:p>
          <a:p>
            <a:pPr marL="583565" marR="5080" indent="-571500" algn="just">
              <a:lnSpc>
                <a:spcPct val="130000"/>
              </a:lnSpc>
              <a:buFont typeface="Wingdings" panose="05000000000000000000" pitchFamily="2" charset="2"/>
              <a:buChar char="§"/>
            </a:pPr>
            <a:r>
              <a:rPr lang="en-US" sz="4000" b="1" spc="-5"/>
              <a:t>Học dựa trên giải thích: </a:t>
            </a:r>
            <a:r>
              <a:rPr lang="en-US" sz="4000" spc="-5"/>
              <a:t>Hệ thống phân tích tập các lời giải ví dụ nhằm ấn định khả năng đúng/sai và tạo ra các giải thích dùng để hướng dẫn cách giải bài toán trong tương lai.</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891217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5" y="2374900"/>
            <a:ext cx="17786349"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j=2 //xét TH có 2 thuộc tính</a:t>
            </a:r>
          </a:p>
          <a:p>
            <a:pPr marL="12065" marR="5080" algn="just">
              <a:lnSpc>
                <a:spcPct val="130000"/>
              </a:lnSpc>
            </a:pPr>
            <a:r>
              <a:rPr lang="en-US" sz="4000" kern="0"/>
              <a:t>	 có 6 tổ hợp: (m. tóc, c.cao), (m.tóc, c.nặng), (m.tóc, dùng kem),</a:t>
            </a:r>
          </a:p>
          <a:p>
            <a:pPr marL="12065" marR="5080" algn="just">
              <a:lnSpc>
                <a:spcPct val="130000"/>
              </a:lnSpc>
            </a:pPr>
            <a:r>
              <a:rPr lang="en-US" sz="4000" kern="0"/>
              <a:t>	 (c.cao, c.nặng), (c.cao, dùng kem).</a:t>
            </a:r>
          </a:p>
          <a:p>
            <a:pPr marL="12065" marR="5080" algn="just">
              <a:lnSpc>
                <a:spcPct val="130000"/>
              </a:lnSpc>
            </a:pPr>
            <a:r>
              <a:rPr lang="en-US" sz="4000" kern="0"/>
              <a:t>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Sarah</a:t>
                      </a:r>
                    </a:p>
                  </a:txBody>
                  <a:tcPr/>
                </a:tc>
                <a:tc>
                  <a:txBody>
                    <a:bodyPr/>
                    <a:lstStyle/>
                    <a:p>
                      <a:r>
                        <a:rPr lang="en-US" sz="2400"/>
                        <a:t>Vàng</a:t>
                      </a:r>
                    </a:p>
                  </a:txBody>
                  <a:tcPr/>
                </a:tc>
                <a:tc>
                  <a:txBody>
                    <a:bodyPr/>
                    <a:lstStyle/>
                    <a:p>
                      <a:r>
                        <a:rPr lang="en-US" sz="2400"/>
                        <a:t>TB</a:t>
                      </a:r>
                    </a:p>
                  </a:txBody>
                  <a:tcPr/>
                </a:tc>
                <a:tc>
                  <a:txBody>
                    <a:bodyPr/>
                    <a:lstStyle/>
                    <a:p>
                      <a:r>
                        <a:rPr lang="en-US" sz="2400"/>
                        <a:t>Nhẹ</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574054749"/>
                  </a:ext>
                </a:extLst>
              </a:tr>
              <a:tr h="427813">
                <a:tc>
                  <a:txBody>
                    <a:bodyPr/>
                    <a:lstStyle/>
                    <a:p>
                      <a:r>
                        <a:rPr lang="en-US" sz="2400"/>
                        <a:t>Amie</a:t>
                      </a:r>
                    </a:p>
                  </a:txBody>
                  <a:tcPr/>
                </a:tc>
                <a:tc>
                  <a:txBody>
                    <a:bodyPr/>
                    <a:lstStyle/>
                    <a:p>
                      <a:r>
                        <a:rPr lang="en-US" sz="2400"/>
                        <a:t>Vàng</a:t>
                      </a:r>
                    </a:p>
                  </a:txBody>
                  <a:tcPr/>
                </a:tc>
                <a:tc>
                  <a:txBody>
                    <a:bodyPr/>
                    <a:lstStyle/>
                    <a:p>
                      <a:r>
                        <a:rPr lang="en-US" sz="2400"/>
                        <a:t>Thấp</a:t>
                      </a:r>
                    </a:p>
                  </a:txBody>
                  <a:tcPr/>
                </a:tc>
                <a:tc>
                  <a:txBody>
                    <a:bodyPr/>
                    <a:lstStyle/>
                    <a:p>
                      <a:r>
                        <a:rPr lang="en-US" sz="2400"/>
                        <a:t>TB</a:t>
                      </a:r>
                    </a:p>
                  </a:txBody>
                  <a:tcPr/>
                </a:tc>
                <a:tc>
                  <a:txBody>
                    <a:bodyPr/>
                    <a:lstStyle/>
                    <a:p>
                      <a:r>
                        <a:rPr lang="en-US" sz="2400"/>
                        <a:t>Không</a:t>
                      </a:r>
                    </a:p>
                  </a:txBody>
                  <a:tcPr/>
                </a:tc>
                <a:tc>
                  <a:txBody>
                    <a:bodyPr/>
                    <a:lstStyle/>
                    <a:p>
                      <a:r>
                        <a:rPr lang="en-US" sz="2400"/>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graphicFrame>
        <p:nvGraphicFramePr>
          <p:cNvPr id="7" name="Table 7">
            <a:extLst>
              <a:ext uri="{FF2B5EF4-FFF2-40B4-BE49-F238E27FC236}">
                <a16:creationId xmlns:a16="http://schemas.microsoft.com/office/drawing/2014/main" id="{7A972357-0B98-6598-3633-42CFA01E67E1}"/>
              </a:ext>
            </a:extLst>
          </p:cNvPr>
          <p:cNvGraphicFramePr>
            <a:graphicFrameLocks noGrp="1"/>
          </p:cNvGraphicFramePr>
          <p:nvPr>
            <p:extLst>
              <p:ext uri="{D42A27DB-BD31-4B8C-83A1-F6EECF244321}">
                <p14:modId xmlns:p14="http://schemas.microsoft.com/office/powerpoint/2010/main" val="786926744"/>
              </p:ext>
            </p:extLst>
          </p:nvPr>
        </p:nvGraphicFramePr>
        <p:xfrm>
          <a:off x="140653" y="6566930"/>
          <a:ext cx="4483406" cy="1557720"/>
        </p:xfrm>
        <a:graphic>
          <a:graphicData uri="http://schemas.openxmlformats.org/drawingml/2006/table">
            <a:tbl>
              <a:tblPr firstRow="1" bandRow="1">
                <a:tableStyleId>{93296810-A885-4BE3-A3E7-6D5BEEA58F35}</a:tableStyleId>
              </a:tblPr>
              <a:tblGrid>
                <a:gridCol w="2023365">
                  <a:extLst>
                    <a:ext uri="{9D8B030D-6E8A-4147-A177-3AD203B41FA5}">
                      <a16:colId xmlns:a16="http://schemas.microsoft.com/office/drawing/2014/main" val="1738675072"/>
                    </a:ext>
                  </a:extLst>
                </a:gridCol>
                <a:gridCol w="2460041">
                  <a:extLst>
                    <a:ext uri="{9D8B030D-6E8A-4147-A177-3AD203B41FA5}">
                      <a16:colId xmlns:a16="http://schemas.microsoft.com/office/drawing/2014/main" val="408359806"/>
                    </a:ext>
                  </a:extLst>
                </a:gridCol>
              </a:tblGrid>
              <a:tr h="370840">
                <a:tc gridSpan="2">
                  <a:txBody>
                    <a:bodyPr/>
                    <a:lstStyle/>
                    <a:p>
                      <a:pPr algn="ctr"/>
                      <a:r>
                        <a:rPr lang="en-US"/>
                        <a:t>{màu tóc, c.cao}</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r>
                        <a:rPr lang="en-US"/>
                        <a:t>{vàng, TB}</a:t>
                      </a:r>
                    </a:p>
                  </a:txBody>
                  <a:tcPr/>
                </a:tc>
                <a:tc>
                  <a:txBody>
                    <a:bodyPr/>
                    <a:lstStyle/>
                    <a:p>
                      <a:r>
                        <a:rPr lang="en-US"/>
                        <a:t>{vàng, thấp}</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8" name="Table 7">
            <a:extLst>
              <a:ext uri="{FF2B5EF4-FFF2-40B4-BE49-F238E27FC236}">
                <a16:creationId xmlns:a16="http://schemas.microsoft.com/office/drawing/2014/main" id="{461A6789-35FB-E43B-1F88-6557CC5691F5}"/>
              </a:ext>
            </a:extLst>
          </p:cNvPr>
          <p:cNvGraphicFramePr>
            <a:graphicFrameLocks noGrp="1"/>
          </p:cNvGraphicFramePr>
          <p:nvPr>
            <p:extLst>
              <p:ext uri="{D42A27DB-BD31-4B8C-83A1-F6EECF244321}">
                <p14:modId xmlns:p14="http://schemas.microsoft.com/office/powerpoint/2010/main" val="842732814"/>
              </p:ext>
            </p:extLst>
          </p:nvPr>
        </p:nvGraphicFramePr>
        <p:xfrm>
          <a:off x="132556" y="8381332"/>
          <a:ext cx="4438364" cy="1557720"/>
        </p:xfrm>
        <a:graphic>
          <a:graphicData uri="http://schemas.openxmlformats.org/drawingml/2006/table">
            <a:tbl>
              <a:tblPr firstRow="1" bandRow="1">
                <a:tableStyleId>{93296810-A885-4BE3-A3E7-6D5BEEA58F35}</a:tableStyleId>
              </a:tblPr>
              <a:tblGrid>
                <a:gridCol w="2103755">
                  <a:extLst>
                    <a:ext uri="{9D8B030D-6E8A-4147-A177-3AD203B41FA5}">
                      <a16:colId xmlns:a16="http://schemas.microsoft.com/office/drawing/2014/main" val="1738675072"/>
                    </a:ext>
                  </a:extLst>
                </a:gridCol>
                <a:gridCol w="2334609">
                  <a:extLst>
                    <a:ext uri="{9D8B030D-6E8A-4147-A177-3AD203B41FA5}">
                      <a16:colId xmlns:a16="http://schemas.microsoft.com/office/drawing/2014/main" val="408359806"/>
                    </a:ext>
                  </a:extLst>
                </a:gridCol>
              </a:tblGrid>
              <a:tr h="370840">
                <a:tc gridSpan="2">
                  <a:txBody>
                    <a:bodyPr/>
                    <a:lstStyle/>
                    <a:p>
                      <a:pPr algn="ctr"/>
                      <a:r>
                        <a:rPr lang="en-US"/>
                        <a:t>{màu tóc, c.nặng}</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r>
                        <a:rPr lang="en-US"/>
                        <a:t>{vàng, TB}</a:t>
                      </a:r>
                    </a:p>
                  </a:txBody>
                  <a:tcPr/>
                </a:tc>
                <a:tc>
                  <a:txBody>
                    <a:bodyPr/>
                    <a:lstStyle/>
                    <a:p>
                      <a:r>
                        <a:rPr lang="en-US"/>
                        <a:t>{vàng, nhẹ}</a:t>
                      </a:r>
                    </a:p>
                  </a:txBody>
                  <a:tcPr/>
                </a:tc>
                <a:extLst>
                  <a:ext uri="{0D108BD9-81ED-4DB2-BD59-A6C34878D82A}">
                    <a16:rowId xmlns:a16="http://schemas.microsoft.com/office/drawing/2014/main" val="1218358651"/>
                  </a:ext>
                </a:extLst>
              </a:tr>
              <a:tr h="370840">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10" name="Table 7">
            <a:extLst>
              <a:ext uri="{FF2B5EF4-FFF2-40B4-BE49-F238E27FC236}">
                <a16:creationId xmlns:a16="http://schemas.microsoft.com/office/drawing/2014/main" id="{AB9E04CB-2A60-A3E0-7A70-98CD31E25E95}"/>
              </a:ext>
            </a:extLst>
          </p:cNvPr>
          <p:cNvGraphicFramePr>
            <a:graphicFrameLocks noGrp="1"/>
          </p:cNvGraphicFramePr>
          <p:nvPr>
            <p:extLst>
              <p:ext uri="{D42A27DB-BD31-4B8C-83A1-F6EECF244321}">
                <p14:modId xmlns:p14="http://schemas.microsoft.com/office/powerpoint/2010/main" val="3367337907"/>
              </p:ext>
            </p:extLst>
          </p:nvPr>
        </p:nvGraphicFramePr>
        <p:xfrm>
          <a:off x="4687823" y="6566930"/>
          <a:ext cx="4898165" cy="1557720"/>
        </p:xfrm>
        <a:graphic>
          <a:graphicData uri="http://schemas.openxmlformats.org/drawingml/2006/table">
            <a:tbl>
              <a:tblPr firstRow="1" bandRow="1">
                <a:tableStyleId>{93296810-A885-4BE3-A3E7-6D5BEEA58F35}</a:tableStyleId>
              </a:tblPr>
              <a:tblGrid>
                <a:gridCol w="4898165">
                  <a:extLst>
                    <a:ext uri="{9D8B030D-6E8A-4147-A177-3AD203B41FA5}">
                      <a16:colId xmlns:a16="http://schemas.microsoft.com/office/drawing/2014/main" val="1738675072"/>
                    </a:ext>
                  </a:extLst>
                </a:gridCol>
              </a:tblGrid>
              <a:tr h="370840">
                <a:tc>
                  <a:txBody>
                    <a:bodyPr/>
                    <a:lstStyle/>
                    <a:p>
                      <a:pPr algn="ctr"/>
                      <a:r>
                        <a:rPr lang="en-US"/>
                        <a:t>{m.tóc, d.kem}</a:t>
                      </a:r>
                    </a:p>
                  </a:txBody>
                  <a:tcPr/>
                </a:tc>
                <a:extLst>
                  <a:ext uri="{0D108BD9-81ED-4DB2-BD59-A6C34878D82A}">
                    <a16:rowId xmlns:a16="http://schemas.microsoft.com/office/drawing/2014/main" val="2673037606"/>
                  </a:ext>
                </a:extLst>
              </a:tr>
              <a:tr h="370840">
                <a:tc>
                  <a:txBody>
                    <a:bodyPr/>
                    <a:lstStyle/>
                    <a:p>
                      <a:pPr algn="ctr"/>
                      <a:r>
                        <a:rPr lang="en-US"/>
                        <a:t>{vàng, không}</a:t>
                      </a:r>
                    </a:p>
                  </a:txBody>
                  <a:tcPr/>
                </a:tc>
                <a:extLst>
                  <a:ext uri="{0D108BD9-81ED-4DB2-BD59-A6C34878D82A}">
                    <a16:rowId xmlns:a16="http://schemas.microsoft.com/office/drawing/2014/main" val="1218358651"/>
                  </a:ext>
                </a:extLst>
              </a:tr>
              <a:tr h="370840">
                <a:tc>
                  <a:txBody>
                    <a:bodyPr/>
                    <a:lstStyle/>
                    <a:p>
                      <a:pPr algn="ctr"/>
                      <a:r>
                        <a:rPr lang="en-US"/>
                        <a:t>2 (2 bản ghi # vs bảng 2)</a:t>
                      </a:r>
                    </a:p>
                  </a:txBody>
                  <a:tcPr/>
                </a:tc>
                <a:extLst>
                  <a:ext uri="{0D108BD9-81ED-4DB2-BD59-A6C34878D82A}">
                    <a16:rowId xmlns:a16="http://schemas.microsoft.com/office/drawing/2014/main" val="1081957757"/>
                  </a:ext>
                </a:extLst>
              </a:tr>
            </a:tbl>
          </a:graphicData>
        </a:graphic>
      </p:graphicFrame>
      <p:graphicFrame>
        <p:nvGraphicFramePr>
          <p:cNvPr id="11" name="Table 10">
            <a:extLst>
              <a:ext uri="{FF2B5EF4-FFF2-40B4-BE49-F238E27FC236}">
                <a16:creationId xmlns:a16="http://schemas.microsoft.com/office/drawing/2014/main" id="{ABDCB004-3B9E-37A4-B154-834CA4712808}"/>
              </a:ext>
            </a:extLst>
          </p:cNvPr>
          <p:cNvGraphicFramePr>
            <a:graphicFrameLocks noGrp="1"/>
          </p:cNvGraphicFramePr>
          <p:nvPr>
            <p:extLst>
              <p:ext uri="{D42A27DB-BD31-4B8C-83A1-F6EECF244321}">
                <p14:modId xmlns:p14="http://schemas.microsoft.com/office/powerpoint/2010/main" val="4235195892"/>
              </p:ext>
            </p:extLst>
          </p:nvPr>
        </p:nvGraphicFramePr>
        <p:xfrm>
          <a:off x="4624058" y="8381332"/>
          <a:ext cx="4254807" cy="1557720"/>
        </p:xfrm>
        <a:graphic>
          <a:graphicData uri="http://schemas.openxmlformats.org/drawingml/2006/table">
            <a:tbl>
              <a:tblPr firstRow="1" bandRow="1">
                <a:tableStyleId>{93296810-A885-4BE3-A3E7-6D5BEEA58F35}</a:tableStyleId>
              </a:tblPr>
              <a:tblGrid>
                <a:gridCol w="1920198">
                  <a:extLst>
                    <a:ext uri="{9D8B030D-6E8A-4147-A177-3AD203B41FA5}">
                      <a16:colId xmlns:a16="http://schemas.microsoft.com/office/drawing/2014/main" val="1738675072"/>
                    </a:ext>
                  </a:extLst>
                </a:gridCol>
                <a:gridCol w="2334609">
                  <a:extLst>
                    <a:ext uri="{9D8B030D-6E8A-4147-A177-3AD203B41FA5}">
                      <a16:colId xmlns:a16="http://schemas.microsoft.com/office/drawing/2014/main" val="408359806"/>
                    </a:ext>
                  </a:extLst>
                </a:gridCol>
              </a:tblGrid>
              <a:tr h="370840">
                <a:tc gridSpan="2">
                  <a:txBody>
                    <a:bodyPr/>
                    <a:lstStyle/>
                    <a:p>
                      <a:pPr algn="ctr"/>
                      <a:r>
                        <a:rPr lang="en-US"/>
                        <a:t>{chiều cao, c.nặng}</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nhẹ}</a:t>
                      </a:r>
                    </a:p>
                  </a:txBody>
                  <a:tcPr/>
                </a:tc>
                <a:tc>
                  <a:txBody>
                    <a:bodyPr/>
                    <a:lstStyle/>
                    <a:p>
                      <a:pPr algn="ctr"/>
                      <a:r>
                        <a:rPr lang="en-US"/>
                        <a:t>{thấp, TB}</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081957757"/>
                  </a:ext>
                </a:extLst>
              </a:tr>
            </a:tbl>
          </a:graphicData>
        </a:graphic>
      </p:graphicFrame>
      <p:graphicFrame>
        <p:nvGraphicFramePr>
          <p:cNvPr id="13" name="Table 12">
            <a:extLst>
              <a:ext uri="{FF2B5EF4-FFF2-40B4-BE49-F238E27FC236}">
                <a16:creationId xmlns:a16="http://schemas.microsoft.com/office/drawing/2014/main" id="{A5514359-9308-5524-D814-002641AAB03E}"/>
              </a:ext>
            </a:extLst>
          </p:cNvPr>
          <p:cNvGraphicFramePr>
            <a:graphicFrameLocks noGrp="1"/>
          </p:cNvGraphicFramePr>
          <p:nvPr>
            <p:extLst>
              <p:ext uri="{D42A27DB-BD31-4B8C-83A1-F6EECF244321}">
                <p14:modId xmlns:p14="http://schemas.microsoft.com/office/powerpoint/2010/main" val="626835357"/>
              </p:ext>
            </p:extLst>
          </p:nvPr>
        </p:nvGraphicFramePr>
        <p:xfrm>
          <a:off x="8891258" y="8381332"/>
          <a:ext cx="5015935" cy="1557720"/>
        </p:xfrm>
        <a:graphic>
          <a:graphicData uri="http://schemas.openxmlformats.org/drawingml/2006/table">
            <a:tbl>
              <a:tblPr firstRow="1" bandRow="1">
                <a:tableStyleId>{93296810-A885-4BE3-A3E7-6D5BEEA58F35}</a:tableStyleId>
              </a:tblPr>
              <a:tblGrid>
                <a:gridCol w="2263696">
                  <a:extLst>
                    <a:ext uri="{9D8B030D-6E8A-4147-A177-3AD203B41FA5}">
                      <a16:colId xmlns:a16="http://schemas.microsoft.com/office/drawing/2014/main" val="1738675072"/>
                    </a:ext>
                  </a:extLst>
                </a:gridCol>
                <a:gridCol w="2752239">
                  <a:extLst>
                    <a:ext uri="{9D8B030D-6E8A-4147-A177-3AD203B41FA5}">
                      <a16:colId xmlns:a16="http://schemas.microsoft.com/office/drawing/2014/main" val="408359806"/>
                    </a:ext>
                  </a:extLst>
                </a:gridCol>
              </a:tblGrid>
              <a:tr h="370840">
                <a:tc gridSpan="2">
                  <a:txBody>
                    <a:bodyPr/>
                    <a:lstStyle/>
                    <a:p>
                      <a:pPr algn="ctr"/>
                      <a:r>
                        <a:rPr lang="en-US"/>
                        <a:t>{chiều cao, d.kem}</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không}</a:t>
                      </a:r>
                    </a:p>
                  </a:txBody>
                  <a:tcPr/>
                </a:tc>
                <a:tc>
                  <a:txBody>
                    <a:bodyPr/>
                    <a:lstStyle/>
                    <a:p>
                      <a:pPr algn="ctr"/>
                      <a:r>
                        <a:rPr lang="en-US"/>
                        <a:t>{thấp, không}</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81957757"/>
                  </a:ext>
                </a:extLst>
              </a:tr>
            </a:tbl>
          </a:graphicData>
        </a:graphic>
      </p:graphicFrame>
      <p:graphicFrame>
        <p:nvGraphicFramePr>
          <p:cNvPr id="14" name="Table 13">
            <a:extLst>
              <a:ext uri="{FF2B5EF4-FFF2-40B4-BE49-F238E27FC236}">
                <a16:creationId xmlns:a16="http://schemas.microsoft.com/office/drawing/2014/main" id="{3197E829-FD26-935C-3E47-8086AD759676}"/>
              </a:ext>
            </a:extLst>
          </p:cNvPr>
          <p:cNvGraphicFramePr>
            <a:graphicFrameLocks noGrp="1"/>
          </p:cNvGraphicFramePr>
          <p:nvPr>
            <p:extLst>
              <p:ext uri="{D42A27DB-BD31-4B8C-83A1-F6EECF244321}">
                <p14:modId xmlns:p14="http://schemas.microsoft.com/office/powerpoint/2010/main" val="2796356794"/>
              </p:ext>
            </p:extLst>
          </p:nvPr>
        </p:nvGraphicFramePr>
        <p:xfrm>
          <a:off x="13920459" y="8381332"/>
          <a:ext cx="4957298" cy="1557720"/>
        </p:xfrm>
        <a:graphic>
          <a:graphicData uri="http://schemas.openxmlformats.org/drawingml/2006/table">
            <a:tbl>
              <a:tblPr firstRow="1" bandRow="1">
                <a:tableStyleId>{93296810-A885-4BE3-A3E7-6D5BEEA58F35}</a:tableStyleId>
              </a:tblPr>
              <a:tblGrid>
                <a:gridCol w="2237233">
                  <a:extLst>
                    <a:ext uri="{9D8B030D-6E8A-4147-A177-3AD203B41FA5}">
                      <a16:colId xmlns:a16="http://schemas.microsoft.com/office/drawing/2014/main" val="1738675072"/>
                    </a:ext>
                  </a:extLst>
                </a:gridCol>
                <a:gridCol w="2720065">
                  <a:extLst>
                    <a:ext uri="{9D8B030D-6E8A-4147-A177-3AD203B41FA5}">
                      <a16:colId xmlns:a16="http://schemas.microsoft.com/office/drawing/2014/main" val="408359806"/>
                    </a:ext>
                  </a:extLst>
                </a:gridCol>
              </a:tblGrid>
              <a:tr h="370840">
                <a:tc gridSpan="2">
                  <a:txBody>
                    <a:bodyPr/>
                    <a:lstStyle/>
                    <a:p>
                      <a:pPr algn="ctr"/>
                      <a:r>
                        <a:rPr lang="en-US"/>
                        <a:t>{c.nặng, d.kem}</a:t>
                      </a:r>
                    </a:p>
                  </a:txBody>
                  <a:tcPr/>
                </a:tc>
                <a:tc hMerge="1">
                  <a:txBody>
                    <a:bodyPr/>
                    <a:lstStyle/>
                    <a:p>
                      <a:endParaRPr lang="en-US"/>
                    </a:p>
                  </a:txBody>
                  <a:tcPr/>
                </a:tc>
                <a:extLst>
                  <a:ext uri="{0D108BD9-81ED-4DB2-BD59-A6C34878D82A}">
                    <a16:rowId xmlns:a16="http://schemas.microsoft.com/office/drawing/2014/main" val="2673037606"/>
                  </a:ext>
                </a:extLst>
              </a:tr>
              <a:tr h="370840">
                <a:tc>
                  <a:txBody>
                    <a:bodyPr/>
                    <a:lstStyle/>
                    <a:p>
                      <a:pPr algn="ctr"/>
                      <a:r>
                        <a:rPr lang="en-US"/>
                        <a:t>{TB, không}</a:t>
                      </a:r>
                    </a:p>
                  </a:txBody>
                  <a:tcPr/>
                </a:tc>
                <a:tc>
                  <a:txBody>
                    <a:bodyPr/>
                    <a:lstStyle/>
                    <a:p>
                      <a:pPr algn="ctr"/>
                      <a:r>
                        <a:rPr lang="en-US"/>
                        <a:t>{nhẹ, không}</a:t>
                      </a:r>
                    </a:p>
                  </a:txBody>
                  <a:tcPr/>
                </a:tc>
                <a:extLst>
                  <a:ext uri="{0D108BD9-81ED-4DB2-BD59-A6C34878D82A}">
                    <a16:rowId xmlns:a16="http://schemas.microsoft.com/office/drawing/2014/main" val="1218358651"/>
                  </a:ext>
                </a:extLst>
              </a:tr>
              <a:tr h="370840">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81957757"/>
                  </a:ext>
                </a:extLst>
              </a:tr>
            </a:tbl>
          </a:graphicData>
        </a:graphic>
      </p:graphicFrame>
    </p:spTree>
    <p:extLst>
      <p:ext uri="{BB962C8B-B14F-4D97-AF65-F5344CB8AC3E}">
        <p14:creationId xmlns:p14="http://schemas.microsoft.com/office/powerpoint/2010/main" val="4223580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5" y="2374900"/>
            <a:ext cx="17786349"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1</a:t>
            </a:r>
          </a:p>
          <a:p>
            <a:pPr marL="583565" marR="5080" indent="-571500" algn="just">
              <a:lnSpc>
                <a:spcPct val="130000"/>
              </a:lnSpc>
              <a:buFont typeface="Wingdings" panose="05000000000000000000" pitchFamily="2" charset="2"/>
              <a:buChar char="§"/>
            </a:pPr>
            <a:r>
              <a:rPr lang="en-US" sz="4000" kern="0">
                <a:solidFill>
                  <a:srgbClr val="FF0000"/>
                </a:solidFill>
              </a:rPr>
              <a:t>j=2 //xét TH có 2 thuộc tính</a:t>
            </a:r>
          </a:p>
          <a:p>
            <a:pPr marL="12065" marR="5080" algn="just">
              <a:lnSpc>
                <a:spcPct val="130000"/>
              </a:lnSpc>
            </a:pPr>
            <a:r>
              <a:rPr lang="en-US" sz="4000" kern="0"/>
              <a:t>	 có 6 tổ hợp: (m. tóc, c.cao), (m.tóc, c.nặng), (m.tóc, dùng kem),</a:t>
            </a:r>
          </a:p>
          <a:p>
            <a:pPr marL="12065" marR="5080" algn="just">
              <a:lnSpc>
                <a:spcPct val="130000"/>
              </a:lnSpc>
            </a:pPr>
            <a:r>
              <a:rPr lang="en-US" sz="4000" kern="0"/>
              <a:t>	 (c.cao, c.nặng), (c.cao, dùng kem).</a:t>
            </a:r>
          </a:p>
          <a:p>
            <a:pPr marL="12065" marR="5080" algn="just">
              <a:lnSpc>
                <a:spcPct val="130000"/>
              </a:lnSpc>
            </a:pPr>
            <a:r>
              <a:rPr lang="en-US" sz="4000" kern="0"/>
              <a:t>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1971275406"/>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sngStrike"/>
                        <a:t>Sarah</a:t>
                      </a:r>
                    </a:p>
                  </a:txBody>
                  <a:tcPr/>
                </a:tc>
                <a:tc>
                  <a:txBody>
                    <a:bodyPr/>
                    <a:lstStyle/>
                    <a:p>
                      <a:r>
                        <a:rPr lang="en-US" sz="2400" strike="sngStrike"/>
                        <a:t>Vàng</a:t>
                      </a:r>
                    </a:p>
                  </a:txBody>
                  <a:tcPr/>
                </a:tc>
                <a:tc>
                  <a:txBody>
                    <a:bodyPr/>
                    <a:lstStyle/>
                    <a:p>
                      <a:r>
                        <a:rPr lang="en-US" sz="2400" strike="sngStrike"/>
                        <a:t>TB</a:t>
                      </a:r>
                    </a:p>
                  </a:txBody>
                  <a:tcPr/>
                </a:tc>
                <a:tc>
                  <a:txBody>
                    <a:bodyPr/>
                    <a:lstStyle/>
                    <a:p>
                      <a:r>
                        <a:rPr lang="en-US" sz="2400" strike="sngStrike"/>
                        <a:t>Nhẹ</a:t>
                      </a:r>
                    </a:p>
                  </a:txBody>
                  <a:tcPr/>
                </a:tc>
                <a:tc>
                  <a:txBody>
                    <a:bodyPr/>
                    <a:lstStyle/>
                    <a:p>
                      <a:r>
                        <a:rPr lang="en-US" sz="2400" strike="sngStrike"/>
                        <a:t>Không</a:t>
                      </a:r>
                    </a:p>
                  </a:txBody>
                  <a:tcPr/>
                </a:tc>
                <a:tc>
                  <a:txBody>
                    <a:bodyPr/>
                    <a:lstStyle/>
                    <a:p>
                      <a:r>
                        <a:rPr lang="en-US" sz="2400" strike="sngStrike"/>
                        <a:t>Nám</a:t>
                      </a:r>
                    </a:p>
                  </a:txBody>
                  <a:tcPr/>
                </a:tc>
                <a:extLst>
                  <a:ext uri="{0D108BD9-81ED-4DB2-BD59-A6C34878D82A}">
                    <a16:rowId xmlns:a16="http://schemas.microsoft.com/office/drawing/2014/main" val="574054749"/>
                  </a:ext>
                </a:extLst>
              </a:tr>
              <a:tr h="427813">
                <a:tc>
                  <a:txBody>
                    <a:bodyPr/>
                    <a:lstStyle/>
                    <a:p>
                      <a:r>
                        <a:rPr lang="en-US" sz="2400" strike="sngStrike"/>
                        <a:t>Amie</a:t>
                      </a:r>
                    </a:p>
                  </a:txBody>
                  <a:tcPr/>
                </a:tc>
                <a:tc>
                  <a:txBody>
                    <a:bodyPr/>
                    <a:lstStyle/>
                    <a:p>
                      <a:r>
                        <a:rPr lang="en-US" sz="2400" strike="sngStrike"/>
                        <a:t>Vàng</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Không</a:t>
                      </a:r>
                    </a:p>
                  </a:txBody>
                  <a:tcPr/>
                </a:tc>
                <a:tc>
                  <a:txBody>
                    <a:bodyPr/>
                    <a:lstStyle/>
                    <a:p>
                      <a:r>
                        <a:rPr lang="en-US" sz="2400" strike="sngStrike"/>
                        <a:t>Nám</a:t>
                      </a:r>
                    </a:p>
                  </a:txBody>
                  <a:tcPr/>
                </a:tc>
                <a:extLst>
                  <a:ext uri="{0D108BD9-81ED-4DB2-BD59-A6C34878D82A}">
                    <a16:rowId xmlns:a16="http://schemas.microsoft.com/office/drawing/2014/main" val="1148718299"/>
                  </a:ext>
                </a:extLst>
              </a:tr>
              <a:tr h="427813">
                <a:tc>
                  <a:txBody>
                    <a:bodyPr/>
                    <a:lstStyle/>
                    <a:p>
                      <a:r>
                        <a:rPr lang="en-US" sz="2400" strike="sngStrike" baseline="0"/>
                        <a:t>Emilie</a:t>
                      </a:r>
                    </a:p>
                  </a:txBody>
                  <a:tcPr/>
                </a:tc>
                <a:tc>
                  <a:txBody>
                    <a:bodyPr/>
                    <a:lstStyle/>
                    <a:p>
                      <a:r>
                        <a:rPr lang="en-US" sz="2400" strike="sngStrike" baseline="0"/>
                        <a:t>Đỏ</a:t>
                      </a:r>
                    </a:p>
                  </a:txBody>
                  <a:tcPr/>
                </a:tc>
                <a:tc>
                  <a:txBody>
                    <a:bodyPr/>
                    <a:lstStyle/>
                    <a:p>
                      <a:r>
                        <a:rPr lang="en-US" sz="2400" strike="sngStrike" baseline="0"/>
                        <a:t>TB</a:t>
                      </a:r>
                    </a:p>
                  </a:txBody>
                  <a:tcPr/>
                </a:tc>
                <a:tc>
                  <a:txBody>
                    <a:bodyPr/>
                    <a:lstStyle/>
                    <a:p>
                      <a:r>
                        <a:rPr lang="en-US" sz="2400" strike="sngStrike" baseline="0"/>
                        <a:t>Nặng</a:t>
                      </a:r>
                    </a:p>
                  </a:txBody>
                  <a:tcPr/>
                </a:tc>
                <a:tc>
                  <a:txBody>
                    <a:bodyPr/>
                    <a:lstStyle/>
                    <a:p>
                      <a:r>
                        <a:rPr lang="en-US" sz="2400" strike="sngStrike" baseline="0"/>
                        <a:t>Không</a:t>
                      </a:r>
                    </a:p>
                  </a:txBody>
                  <a:tcPr/>
                </a:tc>
                <a:tc>
                  <a:txBody>
                    <a:bodyPr/>
                    <a:lstStyle/>
                    <a:p>
                      <a:r>
                        <a:rPr lang="en-US" sz="2400" strike="sng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a:t>Alex</a:t>
                      </a:r>
                    </a:p>
                  </a:txBody>
                  <a:tcPr/>
                </a:tc>
                <a:tc>
                  <a:txBody>
                    <a:bodyPr/>
                    <a:lstStyle/>
                    <a:p>
                      <a:r>
                        <a:rPr lang="en-US" sz="2400"/>
                        <a:t>Nâu</a:t>
                      </a:r>
                    </a:p>
                  </a:txBody>
                  <a:tcPr/>
                </a:tc>
                <a:tc>
                  <a:txBody>
                    <a:bodyPr/>
                    <a:lstStyle/>
                    <a:p>
                      <a:r>
                        <a:rPr lang="en-US" sz="2400"/>
                        <a:t>Thấp</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911475653"/>
                  </a:ext>
                </a:extLst>
              </a:tr>
              <a:tr h="427813">
                <a:tc>
                  <a:txBody>
                    <a:bodyPr/>
                    <a:lstStyle/>
                    <a:p>
                      <a:r>
                        <a:rPr lang="en-US" sz="2400"/>
                        <a:t>Peter</a:t>
                      </a:r>
                    </a:p>
                  </a:txBody>
                  <a:tcPr/>
                </a:tc>
                <a:tc>
                  <a:txBody>
                    <a:bodyPr/>
                    <a:lstStyle/>
                    <a:p>
                      <a:r>
                        <a:rPr lang="en-US" sz="2400"/>
                        <a:t>Nâu</a:t>
                      </a:r>
                    </a:p>
                  </a:txBody>
                  <a:tcPr/>
                </a:tc>
                <a:tc>
                  <a:txBody>
                    <a:bodyPr/>
                    <a:lstStyle/>
                    <a:p>
                      <a:r>
                        <a:rPr lang="en-US" sz="2400"/>
                        <a:t>Cao</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265291067"/>
                  </a:ext>
                </a:extLst>
              </a:tr>
              <a:tr h="427813">
                <a:tc>
                  <a:txBody>
                    <a:bodyPr/>
                    <a:lstStyle/>
                    <a:p>
                      <a:r>
                        <a:rPr lang="en-US" sz="2400"/>
                        <a:t>John</a:t>
                      </a:r>
                    </a:p>
                  </a:txBody>
                  <a:tcPr/>
                </a:tc>
                <a:tc>
                  <a:txBody>
                    <a:bodyPr/>
                    <a:lstStyle/>
                    <a:p>
                      <a:r>
                        <a:rPr lang="en-US" sz="2400"/>
                        <a:t>Nâu</a:t>
                      </a:r>
                    </a:p>
                  </a:txBody>
                  <a:tcPr/>
                </a:tc>
                <a:tc>
                  <a:txBody>
                    <a:bodyPr/>
                    <a:lstStyle/>
                    <a:p>
                      <a:r>
                        <a:rPr lang="en-US" sz="2400"/>
                        <a:t>TB</a:t>
                      </a:r>
                    </a:p>
                  </a:txBody>
                  <a:tcPr/>
                </a:tc>
                <a:tc>
                  <a:txBody>
                    <a:bodyPr/>
                    <a:lstStyle/>
                    <a:p>
                      <a:r>
                        <a:rPr lang="en-US" sz="2400"/>
                        <a:t>Nặng</a:t>
                      </a:r>
                    </a:p>
                  </a:txBody>
                  <a:tcPr/>
                </a:tc>
                <a:tc>
                  <a:txBody>
                    <a:bodyPr/>
                    <a:lstStyle/>
                    <a:p>
                      <a:r>
                        <a:rPr lang="en-US" sz="2400"/>
                        <a:t>Không</a:t>
                      </a:r>
                    </a:p>
                  </a:txBody>
                  <a:tcPr/>
                </a:tc>
                <a:tc>
                  <a:txBody>
                    <a:bodyPr/>
                    <a:lstStyle/>
                    <a:p>
                      <a:r>
                        <a:rPr lang="en-US" sz="2400"/>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A9A19F1B-6BA1-A7C6-CA57-C556BC6D35B0}"/>
              </a:ext>
            </a:extLst>
          </p:cNvPr>
          <p:cNvSpPr txBox="1"/>
          <p:nvPr/>
        </p:nvSpPr>
        <p:spPr>
          <a:xfrm>
            <a:off x="10026351" y="7983985"/>
            <a:ext cx="8578353" cy="138922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max=2:  (màu tóc, dùng kem) = {vàng, không}</a:t>
            </a:r>
            <a:endParaRPr lang="vi-VN" sz="3200" kern="0"/>
          </a:p>
        </p:txBody>
      </p:sp>
      <p:sp>
        <p:nvSpPr>
          <p:cNvPr id="12" name="object 20">
            <a:extLst>
              <a:ext uri="{FF2B5EF4-FFF2-40B4-BE49-F238E27FC236}">
                <a16:creationId xmlns:a16="http://schemas.microsoft.com/office/drawing/2014/main" id="{D05D92C6-E0F7-EB85-52C5-9D1FC03CD136}"/>
              </a:ext>
            </a:extLst>
          </p:cNvPr>
          <p:cNvSpPr txBox="1"/>
          <p:nvPr/>
        </p:nvSpPr>
        <p:spPr>
          <a:xfrm>
            <a:off x="926802" y="7985549"/>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kern="0"/>
              <a:t>Thêm luật vào R:</a:t>
            </a:r>
          </a:p>
          <a:p>
            <a:pPr marL="12065" marR="5080" algn="ctr">
              <a:lnSpc>
                <a:spcPct val="130000"/>
              </a:lnSpc>
            </a:pPr>
            <a:r>
              <a:rPr lang="en-US" sz="3200" kern="0"/>
              <a:t>IF màu tóc = vàng AND dùng kem = không THEN kết quả = bị nám</a:t>
            </a:r>
            <a:endParaRPr lang="vi-VN" sz="2800" kern="0"/>
          </a:p>
        </p:txBody>
      </p:sp>
      <p:sp>
        <p:nvSpPr>
          <p:cNvPr id="15" name="object 20">
            <a:extLst>
              <a:ext uri="{FF2B5EF4-FFF2-40B4-BE49-F238E27FC236}">
                <a16:creationId xmlns:a16="http://schemas.microsoft.com/office/drawing/2014/main" id="{EFD326C8-F596-453F-E829-CBDD524763CE}"/>
              </a:ext>
            </a:extLst>
          </p:cNvPr>
          <p:cNvSpPr txBox="1"/>
          <p:nvPr/>
        </p:nvSpPr>
        <p:spPr>
          <a:xfrm>
            <a:off x="926802" y="10036555"/>
            <a:ext cx="17646154"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vàng và dùng kem = không</a:t>
            </a:r>
            <a:endParaRPr lang="vi-VN" sz="2800" strike="sngStrike" kern="0">
              <a:solidFill>
                <a:schemeClr val="tx1"/>
              </a:solidFill>
            </a:endParaRPr>
          </a:p>
        </p:txBody>
      </p:sp>
    </p:spTree>
    <p:extLst>
      <p:ext uri="{BB962C8B-B14F-4D97-AF65-F5344CB8AC3E}">
        <p14:creationId xmlns:p14="http://schemas.microsoft.com/office/powerpoint/2010/main" val="2647484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5" y="2374900"/>
            <a:ext cx="17786349"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2 (sau khi hết dòng B1)</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 tóc}, {c.cao}, {c.nặng}, {dùng kem}</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6" name="Table 5">
            <a:extLst>
              <a:ext uri="{FF2B5EF4-FFF2-40B4-BE49-F238E27FC236}">
                <a16:creationId xmlns:a16="http://schemas.microsoft.com/office/drawing/2014/main" id="{6C87AC54-DCD8-4694-0063-E3ABA3E795C8}"/>
              </a:ext>
            </a:extLst>
          </p:cNvPr>
          <p:cNvGraphicFramePr>
            <a:graphicFrameLocks noGrp="1"/>
          </p:cNvGraphicFramePr>
          <p:nvPr>
            <p:extLst>
              <p:ext uri="{D42A27DB-BD31-4B8C-83A1-F6EECF244321}">
                <p14:modId xmlns:p14="http://schemas.microsoft.com/office/powerpoint/2010/main" val="61272994"/>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noStrike"/>
                        <a:t>Sarah</a:t>
                      </a:r>
                    </a:p>
                  </a:txBody>
                  <a:tcPr/>
                </a:tc>
                <a:tc>
                  <a:txBody>
                    <a:bodyPr/>
                    <a:lstStyle/>
                    <a:p>
                      <a:r>
                        <a:rPr lang="en-US" sz="2400" strike="noStrike"/>
                        <a:t>Vàng</a:t>
                      </a:r>
                    </a:p>
                  </a:txBody>
                  <a:tcPr/>
                </a:tc>
                <a:tc>
                  <a:txBody>
                    <a:bodyPr/>
                    <a:lstStyle/>
                    <a:p>
                      <a:r>
                        <a:rPr lang="en-US" sz="2400" strike="noStrike"/>
                        <a:t>TB</a:t>
                      </a:r>
                    </a:p>
                  </a:txBody>
                  <a:tcPr/>
                </a:tc>
                <a:tc>
                  <a:txBody>
                    <a:bodyPr/>
                    <a:lstStyle/>
                    <a:p>
                      <a:r>
                        <a:rPr lang="en-US" sz="2400" strike="noStrike"/>
                        <a:t>Nhẹ</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574054749"/>
                  </a:ext>
                </a:extLst>
              </a:tr>
              <a:tr h="427813">
                <a:tc>
                  <a:txBody>
                    <a:bodyPr/>
                    <a:lstStyle/>
                    <a:p>
                      <a:r>
                        <a:rPr lang="en-US" sz="2400" strike="noStrike"/>
                        <a:t>Amie</a:t>
                      </a:r>
                    </a:p>
                  </a:txBody>
                  <a:tcPr/>
                </a:tc>
                <a:tc>
                  <a:txBody>
                    <a:bodyPr/>
                    <a:lstStyle/>
                    <a:p>
                      <a:r>
                        <a:rPr lang="en-US" sz="2400" strike="noStrike"/>
                        <a:t>Vàng</a:t>
                      </a:r>
                    </a:p>
                  </a:txBody>
                  <a:tcPr/>
                </a:tc>
                <a:tc>
                  <a:txBody>
                    <a:bodyPr/>
                    <a:lstStyle/>
                    <a:p>
                      <a:r>
                        <a:rPr lang="en-US" sz="2400" strike="noStrike"/>
                        <a:t>Thấp</a:t>
                      </a:r>
                    </a:p>
                  </a:txBody>
                  <a:tcPr/>
                </a:tc>
                <a:tc>
                  <a:txBody>
                    <a:bodyPr/>
                    <a:lstStyle/>
                    <a:p>
                      <a:r>
                        <a:rPr lang="en-US" sz="2400" strike="noStrike"/>
                        <a:t>TB</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1148718299"/>
                  </a:ext>
                </a:extLst>
              </a:tr>
              <a:tr h="427813">
                <a:tc>
                  <a:txBody>
                    <a:bodyPr/>
                    <a:lstStyle/>
                    <a:p>
                      <a:r>
                        <a:rPr lang="en-US" sz="2400" strike="noStrike" baseline="0"/>
                        <a:t>Emilie</a:t>
                      </a:r>
                    </a:p>
                  </a:txBody>
                  <a:tcPr/>
                </a:tc>
                <a:tc>
                  <a:txBody>
                    <a:bodyPr/>
                    <a:lstStyle/>
                    <a:p>
                      <a:r>
                        <a:rPr lang="en-US" sz="2400" strike="noStrike" baseline="0"/>
                        <a:t>Đỏ</a:t>
                      </a:r>
                    </a:p>
                  </a:txBody>
                  <a:tcPr/>
                </a:tc>
                <a:tc>
                  <a:txBody>
                    <a:bodyPr/>
                    <a:lstStyle/>
                    <a:p>
                      <a:r>
                        <a:rPr lang="en-US" sz="2400" strike="noStrike" baseline="0"/>
                        <a:t>TB</a:t>
                      </a:r>
                    </a:p>
                  </a:txBody>
                  <a:tcPr/>
                </a:tc>
                <a:tc>
                  <a:txBody>
                    <a:bodyPr/>
                    <a:lstStyle/>
                    <a:p>
                      <a:r>
                        <a:rPr lang="en-US" sz="2400" strike="noStrike" baseline="0"/>
                        <a:t>Nặng</a:t>
                      </a:r>
                    </a:p>
                  </a:txBody>
                  <a:tcPr/>
                </a:tc>
                <a:tc>
                  <a:txBody>
                    <a:bodyPr/>
                    <a:lstStyle/>
                    <a:p>
                      <a:r>
                        <a:rPr lang="en-US" sz="2400" strike="noStrike" baseline="0"/>
                        <a:t>Không</a:t>
                      </a:r>
                    </a:p>
                  </a:txBody>
                  <a:tcPr/>
                </a:tc>
                <a:tc>
                  <a:txBody>
                    <a:bodyPr/>
                    <a:lstStyle/>
                    <a:p>
                      <a:r>
                        <a:rPr lang="en-US" sz="2400" strike="noStrike" baseline="0"/>
                        <a:t>Nám</a:t>
                      </a:r>
                    </a:p>
                  </a:txBody>
                  <a:tcPr/>
                </a:tc>
                <a:extLst>
                  <a:ext uri="{0D108BD9-81ED-4DB2-BD59-A6C34878D82A}">
                    <a16:rowId xmlns:a16="http://schemas.microsoft.com/office/drawing/2014/main" val="2534546303"/>
                  </a:ext>
                </a:extLst>
              </a:tr>
            </a:tbl>
          </a:graphicData>
        </a:graphic>
      </p:graphicFrame>
      <p:graphicFrame>
        <p:nvGraphicFramePr>
          <p:cNvPr id="9" name="Table 8">
            <a:extLst>
              <a:ext uri="{FF2B5EF4-FFF2-40B4-BE49-F238E27FC236}">
                <a16:creationId xmlns:a16="http://schemas.microsoft.com/office/drawing/2014/main" id="{667BECF1-F9D6-C466-4F85-96B4FCDC50C3}"/>
              </a:ext>
            </a:extLst>
          </p:cNvPr>
          <p:cNvGraphicFramePr>
            <a:graphicFrameLocks noGrp="1"/>
          </p:cNvGraphicFramePr>
          <p:nvPr>
            <p:extLst>
              <p:ext uri="{D42A27DB-BD31-4B8C-83A1-F6EECF244321}">
                <p14:modId xmlns:p14="http://schemas.microsoft.com/office/powerpoint/2010/main" val="1568615604"/>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a:t>Dana</a:t>
                      </a:r>
                    </a:p>
                  </a:txBody>
                  <a:tcPr/>
                </a:tc>
                <a:tc>
                  <a:txBody>
                    <a:bodyPr/>
                    <a:lstStyle/>
                    <a:p>
                      <a:r>
                        <a:rPr lang="en-US" sz="2400"/>
                        <a:t>Vàng</a:t>
                      </a:r>
                    </a:p>
                  </a:txBody>
                  <a:tcPr/>
                </a:tc>
                <a:tc>
                  <a:txBody>
                    <a:bodyPr/>
                    <a:lstStyle/>
                    <a:p>
                      <a:r>
                        <a:rPr lang="en-US" sz="2400"/>
                        <a:t>Cao</a:t>
                      </a:r>
                    </a:p>
                  </a:txBody>
                  <a:tcPr/>
                </a:tc>
                <a:tc>
                  <a:txBody>
                    <a:bodyPr/>
                    <a:lstStyle/>
                    <a:p>
                      <a:r>
                        <a:rPr lang="en-US" sz="2400"/>
                        <a:t>TB</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3073760113"/>
                  </a:ext>
                </a:extLst>
              </a:tr>
              <a:tr h="427813">
                <a:tc>
                  <a:txBody>
                    <a:bodyPr/>
                    <a:lstStyle/>
                    <a:p>
                      <a:r>
                        <a:rPr lang="en-US" sz="2400" strike="sngStrike"/>
                        <a:t>Alex</a:t>
                      </a:r>
                    </a:p>
                  </a:txBody>
                  <a:tcPr/>
                </a:tc>
                <a:tc>
                  <a:txBody>
                    <a:bodyPr/>
                    <a:lstStyle/>
                    <a:p>
                      <a:r>
                        <a:rPr lang="en-US" sz="2400" strike="sngStrike"/>
                        <a:t>Nâu</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911475653"/>
                  </a:ext>
                </a:extLst>
              </a:tr>
              <a:tr h="427813">
                <a:tc>
                  <a:txBody>
                    <a:bodyPr/>
                    <a:lstStyle/>
                    <a:p>
                      <a:r>
                        <a:rPr lang="en-US" sz="2400" strike="sngStrike"/>
                        <a:t>Peter</a:t>
                      </a:r>
                    </a:p>
                  </a:txBody>
                  <a:tcPr/>
                </a:tc>
                <a:tc>
                  <a:txBody>
                    <a:bodyPr/>
                    <a:lstStyle/>
                    <a:p>
                      <a:r>
                        <a:rPr lang="en-US" sz="2400" strike="sngStrike"/>
                        <a:t>Nâu</a:t>
                      </a:r>
                    </a:p>
                  </a:txBody>
                  <a:tcPr/>
                </a:tc>
                <a:tc>
                  <a:txBody>
                    <a:bodyPr/>
                    <a:lstStyle/>
                    <a:p>
                      <a:r>
                        <a:rPr lang="en-US" sz="2400" strike="sngStrike"/>
                        <a:t>Cao</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265291067"/>
                  </a:ext>
                </a:extLst>
              </a:tr>
              <a:tr h="427813">
                <a:tc>
                  <a:txBody>
                    <a:bodyPr/>
                    <a:lstStyle/>
                    <a:p>
                      <a:r>
                        <a:rPr lang="en-US" sz="2400" strike="sngStrike"/>
                        <a:t>John</a:t>
                      </a:r>
                    </a:p>
                  </a:txBody>
                  <a:tcPr/>
                </a:tc>
                <a:tc>
                  <a:txBody>
                    <a:bodyPr/>
                    <a:lstStyle/>
                    <a:p>
                      <a:r>
                        <a:rPr lang="en-US" sz="2400" strike="sngStrike"/>
                        <a:t>Nâu</a:t>
                      </a:r>
                    </a:p>
                  </a:txBody>
                  <a:tcPr/>
                </a:tc>
                <a:tc>
                  <a:txBody>
                    <a:bodyPr/>
                    <a:lstStyle/>
                    <a:p>
                      <a:r>
                        <a:rPr lang="en-US" sz="2400" strike="sngStrike"/>
                        <a:t>TB</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3219602654"/>
                  </a:ext>
                </a:extLst>
              </a:tr>
              <a:tr h="427813">
                <a:tc>
                  <a:txBody>
                    <a:bodyPr/>
                    <a:lstStyle/>
                    <a:p>
                      <a:r>
                        <a:rPr lang="en-US" sz="2400"/>
                        <a:t>Kartie</a:t>
                      </a:r>
                    </a:p>
                  </a:txBody>
                  <a:tcPr/>
                </a:tc>
                <a:tc>
                  <a:txBody>
                    <a:bodyPr/>
                    <a:lstStyle/>
                    <a:p>
                      <a:r>
                        <a:rPr lang="en-US" sz="2400"/>
                        <a:t>Vàng</a:t>
                      </a:r>
                    </a:p>
                  </a:txBody>
                  <a:tcPr/>
                </a:tc>
                <a:tc>
                  <a:txBody>
                    <a:bodyPr/>
                    <a:lstStyle/>
                    <a:p>
                      <a:r>
                        <a:rPr lang="en-US" sz="2400"/>
                        <a:t>Thấp</a:t>
                      </a:r>
                    </a:p>
                  </a:txBody>
                  <a:tcPr/>
                </a:tc>
                <a:tc>
                  <a:txBody>
                    <a:bodyPr/>
                    <a:lstStyle/>
                    <a:p>
                      <a:r>
                        <a:rPr lang="en-US" sz="2400"/>
                        <a:t>Nhẹ</a:t>
                      </a:r>
                    </a:p>
                  </a:txBody>
                  <a:tcPr/>
                </a:tc>
                <a:tc>
                  <a:txBody>
                    <a:bodyPr/>
                    <a:lstStyle/>
                    <a:p>
                      <a:r>
                        <a:rPr lang="en-US" sz="2400"/>
                        <a:t>Có</a:t>
                      </a:r>
                    </a:p>
                  </a:txBody>
                  <a:tcPr/>
                </a:tc>
                <a:tc>
                  <a:txBody>
                    <a:bodyPr/>
                    <a:lstStyle/>
                    <a:p>
                      <a:r>
                        <a:rPr lang="en-US" sz="2400"/>
                        <a:t>Không</a:t>
                      </a:r>
                    </a:p>
                  </a:txBody>
                  <a:tcPr/>
                </a:tc>
                <a:extLst>
                  <a:ext uri="{0D108BD9-81ED-4DB2-BD59-A6C34878D82A}">
                    <a16:rowId xmlns:a16="http://schemas.microsoft.com/office/drawing/2014/main" val="960715112"/>
                  </a:ext>
                </a:extLst>
              </a:tr>
            </a:tbl>
          </a:graphicData>
        </a:graphic>
      </p:graphicFrame>
      <p:sp>
        <p:nvSpPr>
          <p:cNvPr id="5" name="object 20">
            <a:extLst>
              <a:ext uri="{FF2B5EF4-FFF2-40B4-BE49-F238E27FC236}">
                <a16:creationId xmlns:a16="http://schemas.microsoft.com/office/drawing/2014/main" id="{A9A19F1B-6BA1-A7C6-CA57-C556BC6D35B0}"/>
              </a:ext>
            </a:extLst>
          </p:cNvPr>
          <p:cNvSpPr txBox="1"/>
          <p:nvPr/>
        </p:nvSpPr>
        <p:spPr>
          <a:xfrm>
            <a:off x="10026351" y="7983985"/>
            <a:ext cx="8578353" cy="138922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max=3:  (màu tóc)= {nâu} và (dùng kem) = {có}. Chọn màu tóc</a:t>
            </a:r>
            <a:endParaRPr lang="vi-VN" sz="3200" kern="0"/>
          </a:p>
        </p:txBody>
      </p:sp>
      <p:sp>
        <p:nvSpPr>
          <p:cNvPr id="15" name="object 20">
            <a:extLst>
              <a:ext uri="{FF2B5EF4-FFF2-40B4-BE49-F238E27FC236}">
                <a16:creationId xmlns:a16="http://schemas.microsoft.com/office/drawing/2014/main" id="{EFD326C8-F596-453F-E829-CBDD524763CE}"/>
              </a:ext>
            </a:extLst>
          </p:cNvPr>
          <p:cNvSpPr txBox="1"/>
          <p:nvPr/>
        </p:nvSpPr>
        <p:spPr>
          <a:xfrm>
            <a:off x="10040300" y="10036555"/>
            <a:ext cx="8532655"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màu tóc = nâu</a:t>
            </a:r>
            <a:endParaRPr lang="vi-VN" sz="2800" strike="sngStrike" kern="0">
              <a:solidFill>
                <a:schemeClr val="tx1"/>
              </a:solidFill>
            </a:endParaRPr>
          </a:p>
        </p:txBody>
      </p:sp>
      <p:graphicFrame>
        <p:nvGraphicFramePr>
          <p:cNvPr id="7" name="Table 7">
            <a:extLst>
              <a:ext uri="{FF2B5EF4-FFF2-40B4-BE49-F238E27FC236}">
                <a16:creationId xmlns:a16="http://schemas.microsoft.com/office/drawing/2014/main" id="{DDE53544-5845-1406-8751-623A7C3F3D21}"/>
              </a:ext>
            </a:extLst>
          </p:cNvPr>
          <p:cNvGraphicFramePr>
            <a:graphicFrameLocks noGrp="1"/>
          </p:cNvGraphicFramePr>
          <p:nvPr>
            <p:extLst>
              <p:ext uri="{D42A27DB-BD31-4B8C-83A1-F6EECF244321}">
                <p14:modId xmlns:p14="http://schemas.microsoft.com/office/powerpoint/2010/main" val="1631726337"/>
              </p:ext>
            </p:extLst>
          </p:nvPr>
        </p:nvGraphicFramePr>
        <p:xfrm>
          <a:off x="1147125" y="4966492"/>
          <a:ext cx="8564404" cy="18940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p>
                      <a:pPr algn="ctr"/>
                      <a:r>
                        <a:rPr lang="en-US"/>
                        <a:t>nâu: 3 (số dòng </a:t>
                      </a:r>
                      <a:r>
                        <a:rPr lang="en-US">
                          <a:sym typeface="Symbol" panose="05050102010706020507" pitchFamily="18" charset="2"/>
                        </a:rPr>
                        <a:t></a:t>
                      </a:r>
                      <a:r>
                        <a:rPr lang="en-US"/>
                        <a:t>B1)</a:t>
                      </a:r>
                    </a:p>
                  </a:txBody>
                  <a:tcPr/>
                </a:tc>
                <a:tc>
                  <a:txBody>
                    <a:bodyPr/>
                    <a:lstStyle/>
                    <a:p>
                      <a:pPr algn="ctr"/>
                      <a:r>
                        <a:rPr lang="en-US"/>
                        <a:t>TB: 0</a:t>
                      </a:r>
                    </a:p>
                    <a:p>
                      <a:pPr algn="ctr"/>
                      <a:r>
                        <a:rPr lang="en-US"/>
                        <a:t>thấp: 0</a:t>
                      </a:r>
                    </a:p>
                    <a:p>
                      <a:pPr algn="ctr"/>
                      <a:r>
                        <a:rPr lang="en-US"/>
                        <a:t>cao: 2</a:t>
                      </a:r>
                    </a:p>
                  </a:txBody>
                  <a:tcPr/>
                </a:tc>
                <a:tc>
                  <a:txBody>
                    <a:bodyPr/>
                    <a:lstStyle/>
                    <a:p>
                      <a:pPr algn="ctr"/>
                      <a:r>
                        <a:rPr lang="en-US"/>
                        <a:t>TB: 0</a:t>
                      </a:r>
                    </a:p>
                    <a:p>
                      <a:pPr algn="ctr"/>
                      <a:r>
                        <a:rPr lang="en-US"/>
                        <a:t>nhẹ: 0</a:t>
                      </a:r>
                    </a:p>
                    <a:p>
                      <a:pPr algn="ctr"/>
                      <a:r>
                        <a:rPr lang="en-US"/>
                        <a:t>nặng: 0</a:t>
                      </a:r>
                    </a:p>
                  </a:txBody>
                  <a:tcPr/>
                </a:tc>
                <a:tc>
                  <a:txBody>
                    <a:bodyPr/>
                    <a:lstStyle/>
                    <a:p>
                      <a:pPr algn="ctr"/>
                      <a:r>
                        <a:rPr lang="en-US"/>
                        <a:t>không: 0</a:t>
                      </a:r>
                    </a:p>
                    <a:p>
                      <a:pPr algn="ctr"/>
                      <a:r>
                        <a:rPr lang="en-US"/>
                        <a:t>có: 3</a:t>
                      </a:r>
                    </a:p>
                  </a:txBody>
                  <a:tcPr/>
                </a:tc>
                <a:extLst>
                  <a:ext uri="{0D108BD9-81ED-4DB2-BD59-A6C34878D82A}">
                    <a16:rowId xmlns:a16="http://schemas.microsoft.com/office/drawing/2014/main" val="1081957757"/>
                  </a:ext>
                </a:extLst>
              </a:tr>
            </a:tbl>
          </a:graphicData>
        </a:graphic>
      </p:graphicFrame>
      <p:sp>
        <p:nvSpPr>
          <p:cNvPr id="8" name="object 20">
            <a:extLst>
              <a:ext uri="{FF2B5EF4-FFF2-40B4-BE49-F238E27FC236}">
                <a16:creationId xmlns:a16="http://schemas.microsoft.com/office/drawing/2014/main" id="{D8BD3D71-E2D6-47E7-4F3B-A5DF56EE89FB}"/>
              </a:ext>
            </a:extLst>
          </p:cNvPr>
          <p:cNvSpPr txBox="1"/>
          <p:nvPr/>
        </p:nvSpPr>
        <p:spPr>
          <a:xfrm>
            <a:off x="1133176" y="7140955"/>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nSpc>
                <a:spcPct val="130000"/>
              </a:lnSpc>
            </a:pPr>
            <a:r>
              <a:rPr lang="en-US" sz="3200" kern="0"/>
              <a:t>Thêm luật vào R:</a:t>
            </a:r>
          </a:p>
          <a:p>
            <a:pPr marL="12065" marR="5080" algn="ctr">
              <a:lnSpc>
                <a:spcPct val="130000"/>
              </a:lnSpc>
            </a:pPr>
            <a:r>
              <a:rPr lang="en-US" sz="3200" kern="0"/>
              <a:t>IF màu tóc = nâu </a:t>
            </a:r>
          </a:p>
          <a:p>
            <a:pPr marL="12065" marR="5080" algn="ctr">
              <a:lnSpc>
                <a:spcPct val="130000"/>
              </a:lnSpc>
            </a:pPr>
            <a:r>
              <a:rPr lang="en-US" sz="3200" kern="0"/>
              <a:t>THEN kết quả = không bị nám</a:t>
            </a:r>
            <a:endParaRPr lang="vi-VN" sz="2800" kern="0"/>
          </a:p>
        </p:txBody>
      </p:sp>
    </p:spTree>
    <p:extLst>
      <p:ext uri="{BB962C8B-B14F-4D97-AF65-F5344CB8AC3E}">
        <p14:creationId xmlns:p14="http://schemas.microsoft.com/office/powerpoint/2010/main" val="3582233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kern="0">
                <a:cs typeface="Source Sans Pro Light"/>
              </a:rPr>
              <a:t>Xét bảng 2</a:t>
            </a:r>
          </a:p>
          <a:p>
            <a:pPr marL="583565" marR="5080" indent="-571500" algn="just">
              <a:lnSpc>
                <a:spcPct val="130000"/>
              </a:lnSpc>
              <a:buFont typeface="Wingdings" panose="05000000000000000000" pitchFamily="2" charset="2"/>
              <a:buChar char="§"/>
            </a:pPr>
            <a:r>
              <a:rPr lang="en-US" sz="4000" kern="0">
                <a:solidFill>
                  <a:srgbClr val="FF0000"/>
                </a:solidFill>
              </a:rPr>
              <a:t>j=1 //xét TH có 1 thuộc tính</a:t>
            </a:r>
          </a:p>
          <a:p>
            <a:pPr marL="12065" marR="5080" algn="just">
              <a:lnSpc>
                <a:spcPct val="130000"/>
              </a:lnSpc>
            </a:pPr>
            <a:r>
              <a:rPr lang="en-US" sz="4000" kern="0"/>
              <a:t>	 có 4 tổ hợp (màu tóc, c.cao, c.nặng, dùng kem)</a:t>
            </a:r>
          </a:p>
          <a:p>
            <a:pPr marL="583565" marR="5080" indent="-571500" algn="just">
              <a:lnSpc>
                <a:spcPct val="130000"/>
              </a:lnSpc>
              <a:buFont typeface="Arial" panose="020B0604020202020204" pitchFamily="34" charset="0"/>
              <a:buChar char="•"/>
            </a:pPr>
            <a:r>
              <a:rPr lang="en-US" sz="4000" kern="0"/>
              <a:t>Sau khi đánh dấu dòng đã xét,</a:t>
            </a:r>
          </a:p>
          <a:p>
            <a:pPr marL="12065" marR="5080" algn="just">
              <a:lnSpc>
                <a:spcPct val="130000"/>
              </a:lnSpc>
            </a:pPr>
            <a:r>
              <a:rPr lang="en-US" sz="4000" kern="0"/>
              <a:t>	 tính lại bảng tổ hợp cho các dòng</a:t>
            </a:r>
          </a:p>
          <a:p>
            <a:pPr marL="12065" marR="5080" algn="just">
              <a:lnSpc>
                <a:spcPct val="130000"/>
              </a:lnSpc>
            </a:pPr>
            <a:r>
              <a:rPr lang="en-US" sz="4000" kern="0"/>
              <a:t>	 chưa xét với 1 thuộc tính phân biệt</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Học quy nạp – Inductive learning Algorithm (ILA)</a:t>
            </a:r>
          </a:p>
        </p:txBody>
      </p:sp>
      <p:graphicFrame>
        <p:nvGraphicFramePr>
          <p:cNvPr id="11" name="Table 7">
            <a:extLst>
              <a:ext uri="{FF2B5EF4-FFF2-40B4-BE49-F238E27FC236}">
                <a16:creationId xmlns:a16="http://schemas.microsoft.com/office/drawing/2014/main" id="{8F46D897-9BB3-D6A3-FC6E-70A1125C577A}"/>
              </a:ext>
            </a:extLst>
          </p:cNvPr>
          <p:cNvGraphicFramePr>
            <a:graphicFrameLocks noGrp="1"/>
          </p:cNvGraphicFramePr>
          <p:nvPr>
            <p:extLst>
              <p:ext uri="{D42A27DB-BD31-4B8C-83A1-F6EECF244321}">
                <p14:modId xmlns:p14="http://schemas.microsoft.com/office/powerpoint/2010/main" val="2486176252"/>
              </p:ext>
            </p:extLst>
          </p:nvPr>
        </p:nvGraphicFramePr>
        <p:xfrm>
          <a:off x="10040301" y="7842800"/>
          <a:ext cx="8564404" cy="1466279"/>
        </p:xfrm>
        <a:graphic>
          <a:graphicData uri="http://schemas.openxmlformats.org/drawingml/2006/table">
            <a:tbl>
              <a:tblPr firstRow="1" bandRow="1">
                <a:tableStyleId>{93296810-A885-4BE3-A3E7-6D5BEEA58F35}</a:tableStyleId>
              </a:tblPr>
              <a:tblGrid>
                <a:gridCol w="2333611">
                  <a:extLst>
                    <a:ext uri="{9D8B030D-6E8A-4147-A177-3AD203B41FA5}">
                      <a16:colId xmlns:a16="http://schemas.microsoft.com/office/drawing/2014/main" val="1738675072"/>
                    </a:ext>
                  </a:extLst>
                </a:gridCol>
                <a:gridCol w="1792870">
                  <a:extLst>
                    <a:ext uri="{9D8B030D-6E8A-4147-A177-3AD203B41FA5}">
                      <a16:colId xmlns:a16="http://schemas.microsoft.com/office/drawing/2014/main" val="408359806"/>
                    </a:ext>
                  </a:extLst>
                </a:gridCol>
                <a:gridCol w="2104312">
                  <a:extLst>
                    <a:ext uri="{9D8B030D-6E8A-4147-A177-3AD203B41FA5}">
                      <a16:colId xmlns:a16="http://schemas.microsoft.com/office/drawing/2014/main" val="3034622503"/>
                    </a:ext>
                  </a:extLst>
                </a:gridCol>
                <a:gridCol w="2333611">
                  <a:extLst>
                    <a:ext uri="{9D8B030D-6E8A-4147-A177-3AD203B41FA5}">
                      <a16:colId xmlns:a16="http://schemas.microsoft.com/office/drawing/2014/main" val="3934266884"/>
                    </a:ext>
                  </a:extLst>
                </a:gridCol>
              </a:tblGrid>
              <a:tr h="370840">
                <a:tc>
                  <a:txBody>
                    <a:bodyPr/>
                    <a:lstStyle/>
                    <a:p>
                      <a:r>
                        <a:rPr lang="en-US"/>
                        <a:t>{màu tóc}</a:t>
                      </a:r>
                    </a:p>
                  </a:txBody>
                  <a:tcPr/>
                </a:tc>
                <a:tc>
                  <a:txBody>
                    <a:bodyPr/>
                    <a:lstStyle/>
                    <a:p>
                      <a:r>
                        <a:rPr lang="en-US"/>
                        <a:t>{c.cao}</a:t>
                      </a:r>
                    </a:p>
                  </a:txBody>
                  <a:tcPr/>
                </a:tc>
                <a:tc>
                  <a:txBody>
                    <a:bodyPr/>
                    <a:lstStyle/>
                    <a:p>
                      <a:r>
                        <a:rPr lang="en-US"/>
                        <a:t>{c. nặng}</a:t>
                      </a:r>
                    </a:p>
                  </a:txBody>
                  <a:tcPr/>
                </a:tc>
                <a:tc>
                  <a:txBody>
                    <a:bodyPr/>
                    <a:lstStyle/>
                    <a:p>
                      <a:r>
                        <a:rPr lang="en-US"/>
                        <a:t>{dùng kem}</a:t>
                      </a:r>
                    </a:p>
                  </a:txBody>
                  <a:tcPr/>
                </a:tc>
                <a:extLst>
                  <a:ext uri="{0D108BD9-81ED-4DB2-BD59-A6C34878D82A}">
                    <a16:rowId xmlns:a16="http://schemas.microsoft.com/office/drawing/2014/main" val="1218358651"/>
                  </a:ext>
                </a:extLst>
              </a:tr>
              <a:tr h="370840">
                <a:tc>
                  <a:txBody>
                    <a:bodyPr/>
                    <a:lstStyle/>
                    <a:p>
                      <a:pPr algn="ctr"/>
                      <a:r>
                        <a:rPr lang="en-US"/>
                        <a:t>Vàng: 0</a:t>
                      </a:r>
                    </a:p>
                  </a:txBody>
                  <a:tcPr/>
                </a:tc>
                <a:tc>
                  <a:txBody>
                    <a:bodyPr/>
                    <a:lstStyle/>
                    <a:p>
                      <a:pPr algn="ctr"/>
                      <a:r>
                        <a:rPr lang="en-US"/>
                        <a:t>TB: 0</a:t>
                      </a:r>
                    </a:p>
                    <a:p>
                      <a:pPr algn="ctr"/>
                      <a:r>
                        <a:rPr lang="en-US"/>
                        <a:t>thấp: 0</a:t>
                      </a:r>
                    </a:p>
                  </a:txBody>
                  <a:tcPr/>
                </a:tc>
                <a:tc>
                  <a:txBody>
                    <a:bodyPr/>
                    <a:lstStyle/>
                    <a:p>
                      <a:pPr algn="ctr"/>
                      <a:r>
                        <a:rPr lang="en-US"/>
                        <a:t>TB: 0</a:t>
                      </a:r>
                    </a:p>
                    <a:p>
                      <a:pPr algn="ctr"/>
                      <a:r>
                        <a:rPr lang="en-US"/>
                        <a:t>nhẹ: 0</a:t>
                      </a:r>
                    </a:p>
                  </a:txBody>
                  <a:tcPr/>
                </a:tc>
                <a:tc>
                  <a:txBody>
                    <a:bodyPr/>
                    <a:lstStyle/>
                    <a:p>
                      <a:pPr algn="ctr"/>
                      <a:r>
                        <a:rPr lang="en-US"/>
                        <a:t>có: 2</a:t>
                      </a:r>
                    </a:p>
                  </a:txBody>
                  <a:tcPr/>
                </a:tc>
                <a:extLst>
                  <a:ext uri="{0D108BD9-81ED-4DB2-BD59-A6C34878D82A}">
                    <a16:rowId xmlns:a16="http://schemas.microsoft.com/office/drawing/2014/main" val="1081957757"/>
                  </a:ext>
                </a:extLst>
              </a:tr>
            </a:tbl>
          </a:graphicData>
        </a:graphic>
      </p:graphicFrame>
      <p:graphicFrame>
        <p:nvGraphicFramePr>
          <p:cNvPr id="7" name="Table 6">
            <a:extLst>
              <a:ext uri="{FF2B5EF4-FFF2-40B4-BE49-F238E27FC236}">
                <a16:creationId xmlns:a16="http://schemas.microsoft.com/office/drawing/2014/main" id="{13126751-7B3C-20B6-C44B-AE188D261FC9}"/>
              </a:ext>
            </a:extLst>
          </p:cNvPr>
          <p:cNvGraphicFramePr>
            <a:graphicFrameLocks noGrp="1"/>
          </p:cNvGraphicFramePr>
          <p:nvPr>
            <p:extLst>
              <p:ext uri="{D42A27DB-BD31-4B8C-83A1-F6EECF244321}">
                <p14:modId xmlns:p14="http://schemas.microsoft.com/office/powerpoint/2010/main" val="947731621"/>
              </p:ext>
            </p:extLst>
          </p:nvPr>
        </p:nvGraphicFramePr>
        <p:xfrm>
          <a:off x="10040301" y="2222500"/>
          <a:ext cx="8532655" cy="182880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a:t>Tên</a:t>
                      </a:r>
                    </a:p>
                  </a:txBody>
                  <a:tcPr/>
                </a:tc>
                <a:tc>
                  <a:txBody>
                    <a:bodyPr/>
                    <a:lstStyle/>
                    <a:p>
                      <a:r>
                        <a:rPr lang="en-US" sz="2400"/>
                        <a:t>Màu tóc</a:t>
                      </a:r>
                    </a:p>
                  </a:txBody>
                  <a:tcPr/>
                </a:tc>
                <a:tc>
                  <a:txBody>
                    <a:bodyPr/>
                    <a:lstStyle/>
                    <a:p>
                      <a:r>
                        <a:rPr lang="en-US" sz="2400"/>
                        <a:t>C.cao</a:t>
                      </a:r>
                    </a:p>
                  </a:txBody>
                  <a:tcPr/>
                </a:tc>
                <a:tc>
                  <a:txBody>
                    <a:bodyPr/>
                    <a:lstStyle/>
                    <a:p>
                      <a:r>
                        <a:rPr lang="en-US" sz="2400"/>
                        <a:t>C.nặng</a:t>
                      </a:r>
                    </a:p>
                  </a:txBody>
                  <a:tcPr/>
                </a:tc>
                <a:tc>
                  <a:txBody>
                    <a:bodyPr/>
                    <a:lstStyle/>
                    <a:p>
                      <a:r>
                        <a:rPr lang="en-US" sz="2400"/>
                        <a:t>Dùng kem</a:t>
                      </a:r>
                    </a:p>
                  </a:txBody>
                  <a:tcPr/>
                </a:tc>
                <a:tc>
                  <a:txBody>
                    <a:bodyPr/>
                    <a:lstStyle/>
                    <a:p>
                      <a:r>
                        <a:rPr lang="en-US" sz="2400"/>
                        <a:t>Kết quả</a:t>
                      </a:r>
                    </a:p>
                  </a:txBody>
                  <a:tcPr/>
                </a:tc>
                <a:extLst>
                  <a:ext uri="{0D108BD9-81ED-4DB2-BD59-A6C34878D82A}">
                    <a16:rowId xmlns:a16="http://schemas.microsoft.com/office/drawing/2014/main" val="2160092706"/>
                  </a:ext>
                </a:extLst>
              </a:tr>
              <a:tr h="427813">
                <a:tc>
                  <a:txBody>
                    <a:bodyPr/>
                    <a:lstStyle/>
                    <a:p>
                      <a:r>
                        <a:rPr lang="en-US" sz="2400" strike="noStrike"/>
                        <a:t>Sarah</a:t>
                      </a:r>
                    </a:p>
                  </a:txBody>
                  <a:tcPr/>
                </a:tc>
                <a:tc>
                  <a:txBody>
                    <a:bodyPr/>
                    <a:lstStyle/>
                    <a:p>
                      <a:r>
                        <a:rPr lang="en-US" sz="2400" strike="noStrike"/>
                        <a:t>Vàng</a:t>
                      </a:r>
                    </a:p>
                  </a:txBody>
                  <a:tcPr/>
                </a:tc>
                <a:tc>
                  <a:txBody>
                    <a:bodyPr/>
                    <a:lstStyle/>
                    <a:p>
                      <a:r>
                        <a:rPr lang="en-US" sz="2400" strike="noStrike"/>
                        <a:t>TB</a:t>
                      </a:r>
                    </a:p>
                  </a:txBody>
                  <a:tcPr/>
                </a:tc>
                <a:tc>
                  <a:txBody>
                    <a:bodyPr/>
                    <a:lstStyle/>
                    <a:p>
                      <a:r>
                        <a:rPr lang="en-US" sz="2400" strike="noStrike"/>
                        <a:t>Nhẹ</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574054749"/>
                  </a:ext>
                </a:extLst>
              </a:tr>
              <a:tr h="427813">
                <a:tc>
                  <a:txBody>
                    <a:bodyPr/>
                    <a:lstStyle/>
                    <a:p>
                      <a:r>
                        <a:rPr lang="en-US" sz="2400" strike="noStrike"/>
                        <a:t>Amie</a:t>
                      </a:r>
                    </a:p>
                  </a:txBody>
                  <a:tcPr/>
                </a:tc>
                <a:tc>
                  <a:txBody>
                    <a:bodyPr/>
                    <a:lstStyle/>
                    <a:p>
                      <a:r>
                        <a:rPr lang="en-US" sz="2400" strike="noStrike"/>
                        <a:t>Vàng</a:t>
                      </a:r>
                    </a:p>
                  </a:txBody>
                  <a:tcPr/>
                </a:tc>
                <a:tc>
                  <a:txBody>
                    <a:bodyPr/>
                    <a:lstStyle/>
                    <a:p>
                      <a:r>
                        <a:rPr lang="en-US" sz="2400" strike="noStrike"/>
                        <a:t>Thấp</a:t>
                      </a:r>
                    </a:p>
                  </a:txBody>
                  <a:tcPr/>
                </a:tc>
                <a:tc>
                  <a:txBody>
                    <a:bodyPr/>
                    <a:lstStyle/>
                    <a:p>
                      <a:r>
                        <a:rPr lang="en-US" sz="2400" strike="noStrike"/>
                        <a:t>TB</a:t>
                      </a:r>
                    </a:p>
                  </a:txBody>
                  <a:tcPr/>
                </a:tc>
                <a:tc>
                  <a:txBody>
                    <a:bodyPr/>
                    <a:lstStyle/>
                    <a:p>
                      <a:r>
                        <a:rPr lang="en-US" sz="2400" strike="noStrike"/>
                        <a:t>Không</a:t>
                      </a:r>
                    </a:p>
                  </a:txBody>
                  <a:tcPr/>
                </a:tc>
                <a:tc>
                  <a:txBody>
                    <a:bodyPr/>
                    <a:lstStyle/>
                    <a:p>
                      <a:r>
                        <a:rPr lang="en-US" sz="2400" strike="noStrike"/>
                        <a:t>Nám</a:t>
                      </a:r>
                    </a:p>
                  </a:txBody>
                  <a:tcPr/>
                </a:tc>
                <a:extLst>
                  <a:ext uri="{0D108BD9-81ED-4DB2-BD59-A6C34878D82A}">
                    <a16:rowId xmlns:a16="http://schemas.microsoft.com/office/drawing/2014/main" val="1148718299"/>
                  </a:ext>
                </a:extLst>
              </a:tr>
              <a:tr h="427813">
                <a:tc>
                  <a:txBody>
                    <a:bodyPr/>
                    <a:lstStyle/>
                    <a:p>
                      <a:r>
                        <a:rPr lang="en-US" sz="2400" strike="noStrike" baseline="0"/>
                        <a:t>Emilie</a:t>
                      </a:r>
                    </a:p>
                  </a:txBody>
                  <a:tcPr/>
                </a:tc>
                <a:tc>
                  <a:txBody>
                    <a:bodyPr/>
                    <a:lstStyle/>
                    <a:p>
                      <a:r>
                        <a:rPr lang="en-US" sz="2400" strike="noStrike" baseline="0"/>
                        <a:t>Đỏ</a:t>
                      </a:r>
                    </a:p>
                  </a:txBody>
                  <a:tcPr/>
                </a:tc>
                <a:tc>
                  <a:txBody>
                    <a:bodyPr/>
                    <a:lstStyle/>
                    <a:p>
                      <a:r>
                        <a:rPr lang="en-US" sz="2400" strike="noStrike" baseline="0"/>
                        <a:t>TB</a:t>
                      </a:r>
                    </a:p>
                  </a:txBody>
                  <a:tcPr/>
                </a:tc>
                <a:tc>
                  <a:txBody>
                    <a:bodyPr/>
                    <a:lstStyle/>
                    <a:p>
                      <a:r>
                        <a:rPr lang="en-US" sz="2400" strike="noStrike" baseline="0"/>
                        <a:t>Nặng</a:t>
                      </a:r>
                    </a:p>
                  </a:txBody>
                  <a:tcPr/>
                </a:tc>
                <a:tc>
                  <a:txBody>
                    <a:bodyPr/>
                    <a:lstStyle/>
                    <a:p>
                      <a:r>
                        <a:rPr lang="en-US" sz="2400" strike="noStrike" baseline="0"/>
                        <a:t>Không</a:t>
                      </a:r>
                    </a:p>
                  </a:txBody>
                  <a:tcPr/>
                </a:tc>
                <a:tc>
                  <a:txBody>
                    <a:bodyPr/>
                    <a:lstStyle/>
                    <a:p>
                      <a:r>
                        <a:rPr lang="en-US" sz="2400" strike="noStrike" baseline="0"/>
                        <a:t>Nám</a:t>
                      </a:r>
                    </a:p>
                  </a:txBody>
                  <a:tcPr/>
                </a:tc>
                <a:extLst>
                  <a:ext uri="{0D108BD9-81ED-4DB2-BD59-A6C34878D82A}">
                    <a16:rowId xmlns:a16="http://schemas.microsoft.com/office/drawing/2014/main" val="2534546303"/>
                  </a:ext>
                </a:extLst>
              </a:tr>
            </a:tbl>
          </a:graphicData>
        </a:graphic>
      </p:graphicFrame>
      <p:graphicFrame>
        <p:nvGraphicFramePr>
          <p:cNvPr id="8" name="Table 7">
            <a:extLst>
              <a:ext uri="{FF2B5EF4-FFF2-40B4-BE49-F238E27FC236}">
                <a16:creationId xmlns:a16="http://schemas.microsoft.com/office/drawing/2014/main" id="{F35819ED-7499-8B9D-5651-697248134401}"/>
              </a:ext>
            </a:extLst>
          </p:cNvPr>
          <p:cNvGraphicFramePr>
            <a:graphicFrameLocks noGrp="1"/>
          </p:cNvGraphicFramePr>
          <p:nvPr>
            <p:extLst>
              <p:ext uri="{D42A27DB-BD31-4B8C-83A1-F6EECF244321}">
                <p14:modId xmlns:p14="http://schemas.microsoft.com/office/powerpoint/2010/main" val="3585771649"/>
              </p:ext>
            </p:extLst>
          </p:nvPr>
        </p:nvGraphicFramePr>
        <p:xfrm>
          <a:off x="10024425" y="4869673"/>
          <a:ext cx="8564405" cy="2743200"/>
        </p:xfrm>
        <a:graphic>
          <a:graphicData uri="http://schemas.openxmlformats.org/drawingml/2006/table">
            <a:tbl>
              <a:tblPr firstRow="1" bandRow="1">
                <a:tableStyleId>{5C22544A-7EE6-4342-B048-85BDC9FD1C3A}</a:tableStyleId>
              </a:tblPr>
              <a:tblGrid>
                <a:gridCol w="1167130">
                  <a:extLst>
                    <a:ext uri="{9D8B030D-6E8A-4147-A177-3AD203B41FA5}">
                      <a16:colId xmlns:a16="http://schemas.microsoft.com/office/drawing/2014/main" val="365167445"/>
                    </a:ext>
                  </a:extLst>
                </a:gridCol>
                <a:gridCol w="1498918">
                  <a:extLst>
                    <a:ext uri="{9D8B030D-6E8A-4147-A177-3AD203B41FA5}">
                      <a16:colId xmlns:a16="http://schemas.microsoft.com/office/drawing/2014/main" val="2629635813"/>
                    </a:ext>
                  </a:extLst>
                </a:gridCol>
                <a:gridCol w="1184593">
                  <a:extLst>
                    <a:ext uri="{9D8B030D-6E8A-4147-A177-3AD203B41FA5}">
                      <a16:colId xmlns:a16="http://schemas.microsoft.com/office/drawing/2014/main" val="2354896819"/>
                    </a:ext>
                  </a:extLst>
                </a:gridCol>
                <a:gridCol w="1360805">
                  <a:extLst>
                    <a:ext uri="{9D8B030D-6E8A-4147-A177-3AD203B41FA5}">
                      <a16:colId xmlns:a16="http://schemas.microsoft.com/office/drawing/2014/main" val="3223017324"/>
                    </a:ext>
                  </a:extLst>
                </a:gridCol>
                <a:gridCol w="1762443">
                  <a:extLst>
                    <a:ext uri="{9D8B030D-6E8A-4147-A177-3AD203B41FA5}">
                      <a16:colId xmlns:a16="http://schemas.microsoft.com/office/drawing/2014/main" val="1651939309"/>
                    </a:ext>
                  </a:extLst>
                </a:gridCol>
                <a:gridCol w="1590516">
                  <a:extLst>
                    <a:ext uri="{9D8B030D-6E8A-4147-A177-3AD203B41FA5}">
                      <a16:colId xmlns:a16="http://schemas.microsoft.com/office/drawing/2014/main" val="3612714007"/>
                    </a:ext>
                  </a:extLst>
                </a:gridCol>
              </a:tblGrid>
              <a:tr h="427813">
                <a:tc>
                  <a:txBody>
                    <a:bodyPr/>
                    <a:lstStyle/>
                    <a:p>
                      <a:r>
                        <a:rPr lang="en-US" sz="2400" strike="sngStrike"/>
                        <a:t>Tên</a:t>
                      </a:r>
                    </a:p>
                  </a:txBody>
                  <a:tcPr/>
                </a:tc>
                <a:tc>
                  <a:txBody>
                    <a:bodyPr/>
                    <a:lstStyle/>
                    <a:p>
                      <a:r>
                        <a:rPr lang="en-US" sz="2400" strike="sngStrike"/>
                        <a:t>Màu tóc</a:t>
                      </a:r>
                    </a:p>
                  </a:txBody>
                  <a:tcPr/>
                </a:tc>
                <a:tc>
                  <a:txBody>
                    <a:bodyPr/>
                    <a:lstStyle/>
                    <a:p>
                      <a:r>
                        <a:rPr lang="en-US" sz="2400" strike="sngStrike"/>
                        <a:t>C.cao</a:t>
                      </a:r>
                    </a:p>
                  </a:txBody>
                  <a:tcPr/>
                </a:tc>
                <a:tc>
                  <a:txBody>
                    <a:bodyPr/>
                    <a:lstStyle/>
                    <a:p>
                      <a:r>
                        <a:rPr lang="en-US" sz="2400" strike="sngStrike"/>
                        <a:t>C.nặng</a:t>
                      </a:r>
                    </a:p>
                  </a:txBody>
                  <a:tcPr/>
                </a:tc>
                <a:tc>
                  <a:txBody>
                    <a:bodyPr/>
                    <a:lstStyle/>
                    <a:p>
                      <a:r>
                        <a:rPr lang="en-US" sz="2400" strike="sngStrike"/>
                        <a:t>Dùng kem</a:t>
                      </a:r>
                    </a:p>
                  </a:txBody>
                  <a:tcPr/>
                </a:tc>
                <a:tc>
                  <a:txBody>
                    <a:bodyPr/>
                    <a:lstStyle/>
                    <a:p>
                      <a:r>
                        <a:rPr lang="en-US" sz="2400" strike="sngStrike"/>
                        <a:t>Kết quả</a:t>
                      </a:r>
                    </a:p>
                  </a:txBody>
                  <a:tcPr/>
                </a:tc>
                <a:extLst>
                  <a:ext uri="{0D108BD9-81ED-4DB2-BD59-A6C34878D82A}">
                    <a16:rowId xmlns:a16="http://schemas.microsoft.com/office/drawing/2014/main" val="2160092706"/>
                  </a:ext>
                </a:extLst>
              </a:tr>
              <a:tr h="427813">
                <a:tc>
                  <a:txBody>
                    <a:bodyPr/>
                    <a:lstStyle/>
                    <a:p>
                      <a:r>
                        <a:rPr lang="en-US" sz="2400" strike="sngStrike"/>
                        <a:t>Dana</a:t>
                      </a:r>
                    </a:p>
                  </a:txBody>
                  <a:tcPr/>
                </a:tc>
                <a:tc>
                  <a:txBody>
                    <a:bodyPr/>
                    <a:lstStyle/>
                    <a:p>
                      <a:r>
                        <a:rPr lang="en-US" sz="2400" strike="sngStrike"/>
                        <a:t>Vàng</a:t>
                      </a:r>
                    </a:p>
                  </a:txBody>
                  <a:tcPr/>
                </a:tc>
                <a:tc>
                  <a:txBody>
                    <a:bodyPr/>
                    <a:lstStyle/>
                    <a:p>
                      <a:r>
                        <a:rPr lang="en-US" sz="2400" strike="sngStrike"/>
                        <a:t>Cao</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073760113"/>
                  </a:ext>
                </a:extLst>
              </a:tr>
              <a:tr h="427813">
                <a:tc>
                  <a:txBody>
                    <a:bodyPr/>
                    <a:lstStyle/>
                    <a:p>
                      <a:r>
                        <a:rPr lang="en-US" sz="2400" strike="sngStrike"/>
                        <a:t>Alex</a:t>
                      </a:r>
                    </a:p>
                  </a:txBody>
                  <a:tcPr/>
                </a:tc>
                <a:tc>
                  <a:txBody>
                    <a:bodyPr/>
                    <a:lstStyle/>
                    <a:p>
                      <a:r>
                        <a:rPr lang="en-US" sz="2400" strike="sngStrike"/>
                        <a:t>Nâu</a:t>
                      </a:r>
                    </a:p>
                  </a:txBody>
                  <a:tcPr/>
                </a:tc>
                <a:tc>
                  <a:txBody>
                    <a:bodyPr/>
                    <a:lstStyle/>
                    <a:p>
                      <a:r>
                        <a:rPr lang="en-US" sz="2400" strike="sngStrike"/>
                        <a:t>Thấp</a:t>
                      </a:r>
                    </a:p>
                  </a:txBody>
                  <a:tcPr/>
                </a:tc>
                <a:tc>
                  <a:txBody>
                    <a:bodyPr/>
                    <a:lstStyle/>
                    <a:p>
                      <a:r>
                        <a:rPr lang="en-US" sz="2400" strike="sngStrike"/>
                        <a:t>TB</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3911475653"/>
                  </a:ext>
                </a:extLst>
              </a:tr>
              <a:tr h="427813">
                <a:tc>
                  <a:txBody>
                    <a:bodyPr/>
                    <a:lstStyle/>
                    <a:p>
                      <a:r>
                        <a:rPr lang="en-US" sz="2400" strike="sngStrike"/>
                        <a:t>Peter</a:t>
                      </a:r>
                    </a:p>
                  </a:txBody>
                  <a:tcPr/>
                </a:tc>
                <a:tc>
                  <a:txBody>
                    <a:bodyPr/>
                    <a:lstStyle/>
                    <a:p>
                      <a:r>
                        <a:rPr lang="en-US" sz="2400" strike="sngStrike"/>
                        <a:t>Nâu</a:t>
                      </a:r>
                    </a:p>
                  </a:txBody>
                  <a:tcPr/>
                </a:tc>
                <a:tc>
                  <a:txBody>
                    <a:bodyPr/>
                    <a:lstStyle/>
                    <a:p>
                      <a:r>
                        <a:rPr lang="en-US" sz="2400" strike="sngStrike"/>
                        <a:t>Cao</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265291067"/>
                  </a:ext>
                </a:extLst>
              </a:tr>
              <a:tr h="427813">
                <a:tc>
                  <a:txBody>
                    <a:bodyPr/>
                    <a:lstStyle/>
                    <a:p>
                      <a:r>
                        <a:rPr lang="en-US" sz="2400" strike="sngStrike"/>
                        <a:t>John</a:t>
                      </a:r>
                    </a:p>
                  </a:txBody>
                  <a:tcPr/>
                </a:tc>
                <a:tc>
                  <a:txBody>
                    <a:bodyPr/>
                    <a:lstStyle/>
                    <a:p>
                      <a:r>
                        <a:rPr lang="en-US" sz="2400" strike="sngStrike"/>
                        <a:t>Nâu</a:t>
                      </a:r>
                    </a:p>
                  </a:txBody>
                  <a:tcPr/>
                </a:tc>
                <a:tc>
                  <a:txBody>
                    <a:bodyPr/>
                    <a:lstStyle/>
                    <a:p>
                      <a:r>
                        <a:rPr lang="en-US" sz="2400" strike="sngStrike"/>
                        <a:t>TB</a:t>
                      </a:r>
                    </a:p>
                  </a:txBody>
                  <a:tcPr/>
                </a:tc>
                <a:tc>
                  <a:txBody>
                    <a:bodyPr/>
                    <a:lstStyle/>
                    <a:p>
                      <a:r>
                        <a:rPr lang="en-US" sz="2400" strike="sngStrike"/>
                        <a:t>Nặng</a:t>
                      </a:r>
                    </a:p>
                  </a:txBody>
                  <a:tcPr/>
                </a:tc>
                <a:tc>
                  <a:txBody>
                    <a:bodyPr/>
                    <a:lstStyle/>
                    <a:p>
                      <a:r>
                        <a:rPr lang="en-US" sz="2400" strike="sngStrike"/>
                        <a:t>Không</a:t>
                      </a:r>
                    </a:p>
                  </a:txBody>
                  <a:tcPr/>
                </a:tc>
                <a:tc>
                  <a:txBody>
                    <a:bodyPr/>
                    <a:lstStyle/>
                    <a:p>
                      <a:r>
                        <a:rPr lang="en-US" sz="2400" strike="sngStrike"/>
                        <a:t>Không</a:t>
                      </a:r>
                    </a:p>
                  </a:txBody>
                  <a:tcPr/>
                </a:tc>
                <a:extLst>
                  <a:ext uri="{0D108BD9-81ED-4DB2-BD59-A6C34878D82A}">
                    <a16:rowId xmlns:a16="http://schemas.microsoft.com/office/drawing/2014/main" val="3219602654"/>
                  </a:ext>
                </a:extLst>
              </a:tr>
              <a:tr h="427813">
                <a:tc>
                  <a:txBody>
                    <a:bodyPr/>
                    <a:lstStyle/>
                    <a:p>
                      <a:r>
                        <a:rPr lang="en-US" sz="2400" strike="sngStrike"/>
                        <a:t>Kartie</a:t>
                      </a:r>
                    </a:p>
                  </a:txBody>
                  <a:tcPr/>
                </a:tc>
                <a:tc>
                  <a:txBody>
                    <a:bodyPr/>
                    <a:lstStyle/>
                    <a:p>
                      <a:r>
                        <a:rPr lang="en-US" sz="2400" strike="sngStrike"/>
                        <a:t>Vàng</a:t>
                      </a:r>
                    </a:p>
                  </a:txBody>
                  <a:tcPr/>
                </a:tc>
                <a:tc>
                  <a:txBody>
                    <a:bodyPr/>
                    <a:lstStyle/>
                    <a:p>
                      <a:r>
                        <a:rPr lang="en-US" sz="2400" strike="sngStrike"/>
                        <a:t>Thấp</a:t>
                      </a:r>
                    </a:p>
                  </a:txBody>
                  <a:tcPr/>
                </a:tc>
                <a:tc>
                  <a:txBody>
                    <a:bodyPr/>
                    <a:lstStyle/>
                    <a:p>
                      <a:r>
                        <a:rPr lang="en-US" sz="2400" strike="sngStrike"/>
                        <a:t>Nhẹ</a:t>
                      </a:r>
                    </a:p>
                  </a:txBody>
                  <a:tcPr/>
                </a:tc>
                <a:tc>
                  <a:txBody>
                    <a:bodyPr/>
                    <a:lstStyle/>
                    <a:p>
                      <a:r>
                        <a:rPr lang="en-US" sz="2400" strike="sngStrike"/>
                        <a:t>Có</a:t>
                      </a:r>
                    </a:p>
                  </a:txBody>
                  <a:tcPr/>
                </a:tc>
                <a:tc>
                  <a:txBody>
                    <a:bodyPr/>
                    <a:lstStyle/>
                    <a:p>
                      <a:r>
                        <a:rPr lang="en-US" sz="2400" strike="sngStrike"/>
                        <a:t>Không</a:t>
                      </a:r>
                    </a:p>
                  </a:txBody>
                  <a:tcPr/>
                </a:tc>
                <a:extLst>
                  <a:ext uri="{0D108BD9-81ED-4DB2-BD59-A6C34878D82A}">
                    <a16:rowId xmlns:a16="http://schemas.microsoft.com/office/drawing/2014/main" val="960715112"/>
                  </a:ext>
                </a:extLst>
              </a:tr>
            </a:tbl>
          </a:graphicData>
        </a:graphic>
      </p:graphicFrame>
      <p:sp>
        <p:nvSpPr>
          <p:cNvPr id="10" name="object 20">
            <a:extLst>
              <a:ext uri="{FF2B5EF4-FFF2-40B4-BE49-F238E27FC236}">
                <a16:creationId xmlns:a16="http://schemas.microsoft.com/office/drawing/2014/main" id="{261D3125-A3FE-3CFD-9713-139068654C07}"/>
              </a:ext>
            </a:extLst>
          </p:cNvPr>
          <p:cNvSpPr txBox="1"/>
          <p:nvPr/>
        </p:nvSpPr>
        <p:spPr>
          <a:xfrm>
            <a:off x="9994603" y="9402071"/>
            <a:ext cx="8578353" cy="669029"/>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600" kern="0">
                <a:cs typeface="Source Sans Pro Light"/>
              </a:rPr>
              <a:t>Tổ hợp max=2:  (dùng kem) = {có}</a:t>
            </a:r>
            <a:endParaRPr lang="vi-VN" sz="3200" kern="0"/>
          </a:p>
        </p:txBody>
      </p:sp>
      <p:sp>
        <p:nvSpPr>
          <p:cNvPr id="12" name="object 20">
            <a:extLst>
              <a:ext uri="{FF2B5EF4-FFF2-40B4-BE49-F238E27FC236}">
                <a16:creationId xmlns:a16="http://schemas.microsoft.com/office/drawing/2014/main" id="{D4B2AF54-B6AD-4DC7-CF37-046F155DB135}"/>
              </a:ext>
            </a:extLst>
          </p:cNvPr>
          <p:cNvSpPr txBox="1"/>
          <p:nvPr/>
        </p:nvSpPr>
        <p:spPr>
          <a:xfrm>
            <a:off x="10040300" y="10036555"/>
            <a:ext cx="8532655" cy="596125"/>
          </a:xfrm>
          <a:prstGeom prst="rect">
            <a:avLst/>
          </a:prstGeom>
          <a:noFill/>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gn="ctr">
              <a:lnSpc>
                <a:spcPct val="130000"/>
              </a:lnSpc>
            </a:pPr>
            <a:r>
              <a:rPr lang="en-US" sz="3200" strike="sngStrike" kern="0">
                <a:solidFill>
                  <a:schemeClr val="tx1"/>
                </a:solidFill>
              </a:rPr>
              <a:t>Đánh dấu dòng dùng kem= có</a:t>
            </a:r>
            <a:endParaRPr lang="vi-VN" sz="2800" strike="sngStrike" kern="0">
              <a:solidFill>
                <a:schemeClr val="tx1"/>
              </a:solidFill>
            </a:endParaRPr>
          </a:p>
        </p:txBody>
      </p:sp>
      <p:sp>
        <p:nvSpPr>
          <p:cNvPr id="13" name="object 20">
            <a:extLst>
              <a:ext uri="{FF2B5EF4-FFF2-40B4-BE49-F238E27FC236}">
                <a16:creationId xmlns:a16="http://schemas.microsoft.com/office/drawing/2014/main" id="{C1893C28-19A8-C5F4-F71A-57AE96F0F075}"/>
              </a:ext>
            </a:extLst>
          </p:cNvPr>
          <p:cNvSpPr txBox="1"/>
          <p:nvPr/>
        </p:nvSpPr>
        <p:spPr>
          <a:xfrm>
            <a:off x="1132214" y="7367149"/>
            <a:ext cx="8578353" cy="1876476"/>
          </a:xfrm>
          <a:prstGeom prst="rect">
            <a:avLst/>
          </a:prstGeom>
        </p:spPr>
        <p:style>
          <a:lnRef idx="3">
            <a:schemeClr val="lt1"/>
          </a:lnRef>
          <a:fillRef idx="1">
            <a:schemeClr val="accent6"/>
          </a:fillRef>
          <a:effectRef idx="1">
            <a:schemeClr val="accent6"/>
          </a:effectRef>
          <a:fontRef idx="minor">
            <a:schemeClr val="lt1"/>
          </a:fontRef>
        </p:style>
        <p:txBody>
          <a:bodyPr vert="horz" wrap="square" lIns="0" tIns="12700" rIns="0" bIns="0" rtlCol="0">
            <a:spAutoFit/>
          </a:bodyPr>
          <a:lstStyle/>
          <a:p>
            <a:pPr marL="12065" marR="5080">
              <a:lnSpc>
                <a:spcPct val="130000"/>
              </a:lnSpc>
            </a:pPr>
            <a:r>
              <a:rPr lang="en-US" sz="3200" kern="0"/>
              <a:t>Thêm luật vào R:</a:t>
            </a:r>
          </a:p>
          <a:p>
            <a:pPr marL="12065" marR="5080" algn="ctr">
              <a:lnSpc>
                <a:spcPct val="130000"/>
              </a:lnSpc>
            </a:pPr>
            <a:r>
              <a:rPr lang="en-US" sz="3200" kern="0"/>
              <a:t>IF dùng kem = có </a:t>
            </a:r>
          </a:p>
          <a:p>
            <a:pPr marL="12065" marR="5080" algn="ctr">
              <a:lnSpc>
                <a:spcPct val="130000"/>
              </a:lnSpc>
            </a:pPr>
            <a:r>
              <a:rPr lang="en-US" sz="3200" kern="0"/>
              <a:t>THEN kết quả = không bị nám</a:t>
            </a:r>
            <a:endParaRPr lang="vi-VN" sz="2800" kern="0"/>
          </a:p>
        </p:txBody>
      </p:sp>
      <p:sp>
        <p:nvSpPr>
          <p:cNvPr id="14" name="object 20">
            <a:extLst>
              <a:ext uri="{FF2B5EF4-FFF2-40B4-BE49-F238E27FC236}">
                <a16:creationId xmlns:a16="http://schemas.microsoft.com/office/drawing/2014/main" id="{68752A53-B480-82CB-3C66-D77B7A6E8F8C}"/>
              </a:ext>
            </a:extLst>
          </p:cNvPr>
          <p:cNvSpPr txBox="1"/>
          <p:nvPr/>
        </p:nvSpPr>
        <p:spPr>
          <a:xfrm>
            <a:off x="926802" y="9403977"/>
            <a:ext cx="8578353" cy="593111"/>
          </a:xfrm>
          <a:prstGeom prst="rect">
            <a:avLst/>
          </a:prstGeom>
        </p:spPr>
        <p:style>
          <a:lnRef idx="3">
            <a:schemeClr val="lt1"/>
          </a:lnRef>
          <a:fillRef idx="1">
            <a:schemeClr val="accent4"/>
          </a:fillRef>
          <a:effectRef idx="1">
            <a:schemeClr val="accent4"/>
          </a:effectRef>
          <a:fontRef idx="minor">
            <a:schemeClr val="lt1"/>
          </a:fontRef>
        </p:style>
        <p:txBody>
          <a:bodyPr vert="horz" wrap="square" lIns="0" tIns="12700" rIns="0" bIns="0" rtlCol="0">
            <a:spAutoFit/>
          </a:bodyPr>
          <a:lstStyle/>
          <a:p>
            <a:pPr marL="12065" marR="5080" algn="ctr">
              <a:lnSpc>
                <a:spcPct val="130000"/>
              </a:lnSpc>
            </a:pPr>
            <a:r>
              <a:rPr lang="en-US" sz="3200" kern="0">
                <a:solidFill>
                  <a:schemeClr val="tx1"/>
                </a:solidFill>
              </a:rPr>
              <a:t>Số dòng chưa đánh dấu bảng 2 = </a:t>
            </a:r>
            <a:r>
              <a:rPr lang="en-US" sz="3200" kern="0">
                <a:solidFill>
                  <a:schemeClr val="tx1"/>
                </a:solidFill>
                <a:sym typeface="Symbol" panose="05050102010706020507" pitchFamily="18" charset="2"/>
              </a:rPr>
              <a:t>: END</a:t>
            </a:r>
            <a:endParaRPr lang="vi-VN" sz="2800" kern="0">
              <a:solidFill>
                <a:schemeClr val="tx1"/>
              </a:solidFill>
            </a:endParaRPr>
          </a:p>
        </p:txBody>
      </p:sp>
    </p:spTree>
    <p:extLst>
      <p:ext uri="{BB962C8B-B14F-4D97-AF65-F5344CB8AC3E}">
        <p14:creationId xmlns:p14="http://schemas.microsoft.com/office/powerpoint/2010/main" val="3944357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pic>
        <p:nvPicPr>
          <p:cNvPr id="5" name="Picture 4">
            <a:extLst>
              <a:ext uri="{FF2B5EF4-FFF2-40B4-BE49-F238E27FC236}">
                <a16:creationId xmlns:a16="http://schemas.microsoft.com/office/drawing/2014/main" id="{67921E3B-03B4-0A41-1743-A5F22781AF6B}"/>
              </a:ext>
            </a:extLst>
          </p:cNvPr>
          <p:cNvPicPr>
            <a:picLocks noChangeAspect="1"/>
          </p:cNvPicPr>
          <p:nvPr/>
        </p:nvPicPr>
        <p:blipFill>
          <a:blip r:embed="rId3"/>
          <a:stretch>
            <a:fillRect/>
          </a:stretch>
        </p:blipFill>
        <p:spPr>
          <a:xfrm>
            <a:off x="443014" y="2374900"/>
            <a:ext cx="8158041" cy="5624488"/>
          </a:xfrm>
          <a:prstGeom prst="rect">
            <a:avLst/>
          </a:prstGeom>
        </p:spPr>
      </p:pic>
      <p:pic>
        <p:nvPicPr>
          <p:cNvPr id="6" name="Picture 5">
            <a:extLst>
              <a:ext uri="{FF2B5EF4-FFF2-40B4-BE49-F238E27FC236}">
                <a16:creationId xmlns:a16="http://schemas.microsoft.com/office/drawing/2014/main" id="{43B46E07-7CBE-2794-2F3C-6CE07B15990B}"/>
              </a:ext>
            </a:extLst>
          </p:cNvPr>
          <p:cNvPicPr>
            <a:picLocks noChangeAspect="1"/>
          </p:cNvPicPr>
          <p:nvPr/>
        </p:nvPicPr>
        <p:blipFill>
          <a:blip r:embed="rId4"/>
          <a:stretch>
            <a:fillRect/>
          </a:stretch>
        </p:blipFill>
        <p:spPr>
          <a:xfrm>
            <a:off x="8743156" y="2376713"/>
            <a:ext cx="9982200" cy="5624488"/>
          </a:xfrm>
          <a:prstGeom prst="rect">
            <a:avLst/>
          </a:prstGeom>
        </p:spPr>
      </p:pic>
    </p:spTree>
    <p:extLst>
      <p:ext uri="{BB962C8B-B14F-4D97-AF65-F5344CB8AC3E}">
        <p14:creationId xmlns:p14="http://schemas.microsoft.com/office/powerpoint/2010/main" val="3842594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pic>
        <p:nvPicPr>
          <p:cNvPr id="5" name="Picture 4">
            <a:extLst>
              <a:ext uri="{FF2B5EF4-FFF2-40B4-BE49-F238E27FC236}">
                <a16:creationId xmlns:a16="http://schemas.microsoft.com/office/drawing/2014/main" id="{67921E3B-03B4-0A41-1743-A5F22781AF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3014" y="2632991"/>
            <a:ext cx="8158041" cy="5108306"/>
          </a:xfrm>
          <a:prstGeom prst="rect">
            <a:avLst/>
          </a:prstGeom>
        </p:spPr>
      </p:pic>
      <p:pic>
        <p:nvPicPr>
          <p:cNvPr id="6" name="Picture 5">
            <a:extLst>
              <a:ext uri="{FF2B5EF4-FFF2-40B4-BE49-F238E27FC236}">
                <a16:creationId xmlns:a16="http://schemas.microsoft.com/office/drawing/2014/main" id="{43B46E07-7CBE-2794-2F3C-6CE07B1599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43156" y="2539721"/>
            <a:ext cx="9982200" cy="5298471"/>
          </a:xfrm>
          <a:prstGeom prst="rect">
            <a:avLst/>
          </a:prstGeom>
        </p:spPr>
      </p:pic>
    </p:spTree>
    <p:extLst>
      <p:ext uri="{BB962C8B-B14F-4D97-AF65-F5344CB8AC3E}">
        <p14:creationId xmlns:p14="http://schemas.microsoft.com/office/powerpoint/2010/main" val="2451694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Xây</a:t>
            </a:r>
            <a:r>
              <a:rPr lang="en-US" sz="4000"/>
              <a:t> </a:t>
            </a:r>
            <a:r>
              <a:rPr lang="vi-VN" sz="4000"/>
              <a:t>dựng</a:t>
            </a:r>
            <a:r>
              <a:rPr lang="en-US" sz="4000"/>
              <a:t> </a:t>
            </a:r>
            <a:r>
              <a:rPr lang="vi-VN" sz="4000"/>
              <a:t>cây quyết định</a:t>
            </a:r>
            <a:r>
              <a:rPr lang="en-US" sz="4000"/>
              <a:t> </a:t>
            </a:r>
            <a:r>
              <a:rPr lang="vi-VN" sz="4000"/>
              <a:t>để đưa ra luật phù hợp</a:t>
            </a:r>
            <a:endParaRPr lang="en-US" sz="4000"/>
          </a:p>
        </p:txBody>
      </p:sp>
      <p:pic>
        <p:nvPicPr>
          <p:cNvPr id="5" name="Picture 4">
            <a:extLst>
              <a:ext uri="{FF2B5EF4-FFF2-40B4-BE49-F238E27FC236}">
                <a16:creationId xmlns:a16="http://schemas.microsoft.com/office/drawing/2014/main" id="{67921E3B-03B4-0A41-1743-A5F22781AF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9356" y="2527300"/>
            <a:ext cx="7243546" cy="7543800"/>
          </a:xfrm>
          <a:prstGeom prst="rect">
            <a:avLst/>
          </a:prstGeom>
        </p:spPr>
      </p:pic>
    </p:spTree>
    <p:extLst>
      <p:ext uri="{BB962C8B-B14F-4D97-AF65-F5344CB8AC3E}">
        <p14:creationId xmlns:p14="http://schemas.microsoft.com/office/powerpoint/2010/main" val="1290116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9107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Thuật toán Naïve Bayes là một thuật toán học có giám sát, dựa trên định lý Bayes và được sử dụng để giải các bài toán phân loại.</a:t>
            </a:r>
            <a:r>
              <a:rPr lang="en-US" sz="4000" kern="0">
                <a:cs typeface="Source Sans Pro Light"/>
              </a:rPr>
              <a:t> </a:t>
            </a:r>
          </a:p>
          <a:p>
            <a:pPr marL="583565" marR="5080" indent="-571500" algn="just">
              <a:lnSpc>
                <a:spcPct val="130000"/>
              </a:lnSpc>
              <a:buFont typeface="Wingdings" panose="05000000000000000000" pitchFamily="2" charset="2"/>
              <a:buChar char="§"/>
            </a:pPr>
            <a:r>
              <a:rPr lang="vi-VN" sz="4000" kern="0">
                <a:cs typeface="Source Sans Pro Light"/>
              </a:rPr>
              <a:t> </a:t>
            </a:r>
            <a:r>
              <a:rPr lang="en-US" sz="4000" kern="0">
                <a:cs typeface="Source Sans Pro Light"/>
              </a:rPr>
              <a:t>Đ</a:t>
            </a:r>
            <a:r>
              <a:rPr lang="vi-VN" sz="4000" kern="0">
                <a:cs typeface="Source Sans Pro Light"/>
              </a:rPr>
              <a:t>ược sử dụng</a:t>
            </a:r>
            <a:r>
              <a:rPr lang="en-US" sz="4000" kern="0">
                <a:cs typeface="Source Sans Pro Light"/>
              </a:rPr>
              <a:t> </a:t>
            </a:r>
            <a:r>
              <a:rPr lang="vi-VN" sz="4000" kern="0">
                <a:cs typeface="Source Sans Pro Light"/>
              </a:rPr>
              <a:t>chủ yếu trong phân loại văn bản.</a:t>
            </a:r>
            <a:r>
              <a:rPr lang="en-US" sz="4000" kern="0">
                <a:cs typeface="Source Sans Pro Light"/>
              </a:rPr>
              <a:t> </a:t>
            </a:r>
          </a:p>
          <a:p>
            <a:pPr marL="583565" marR="5080" indent="-571500" algn="just">
              <a:lnSpc>
                <a:spcPct val="130000"/>
              </a:lnSpc>
              <a:buFont typeface="Wingdings" panose="05000000000000000000" pitchFamily="2" charset="2"/>
              <a:buChar char="§"/>
            </a:pPr>
            <a:r>
              <a:rPr lang="vi-VN" sz="4000" kern="0">
                <a:cs typeface="Source Sans Pro Light"/>
              </a:rPr>
              <a:t>Naïve Bayes Classifier là một trong những thuật toán Phân loại đơn giản và hiệu quả nhất giúp xây dựng các mô hình học máy nhanh có thể đưa ra dự đoán nhanh.</a:t>
            </a:r>
            <a:endParaRPr lang="en-US" sz="4000" kern="0">
              <a:cs typeface="Source Sans Pro Light"/>
            </a:endParaRPr>
          </a:p>
          <a:p>
            <a:pPr marL="1497965" marR="5080" lvl="2" indent="-571500" algn="just">
              <a:lnSpc>
                <a:spcPct val="130000"/>
              </a:lnSpc>
              <a:buFont typeface="Wingdings" panose="05000000000000000000" pitchFamily="2" charset="2"/>
              <a:buChar char="§"/>
            </a:pPr>
            <a:r>
              <a:rPr lang="vi-VN" sz="3600" kern="0"/>
              <a:t>Naïve: </a:t>
            </a:r>
            <a:r>
              <a:rPr lang="en-US" sz="3600" kern="0"/>
              <a:t>G</a:t>
            </a:r>
            <a:r>
              <a:rPr lang="vi-VN" sz="3600" kern="0"/>
              <a:t>iả định sự xuất hiện của một đặc điểm nào đó là độc lập với sự xuất hiện của các đặc điểm khác</a:t>
            </a:r>
            <a:r>
              <a:rPr lang="en-US" sz="3600" kern="0"/>
              <a:t> (độc lập ngẫu nhiên)</a:t>
            </a:r>
            <a:r>
              <a:rPr lang="vi-VN" sz="3600" kern="0"/>
              <a:t>. </a:t>
            </a:r>
            <a:endParaRPr lang="en-US" sz="3600" kern="0"/>
          </a:p>
          <a:p>
            <a:pPr marL="1497965" marR="5080" lvl="2" indent="-571500" algn="just">
              <a:lnSpc>
                <a:spcPct val="130000"/>
              </a:lnSpc>
              <a:buFont typeface="Wingdings" panose="05000000000000000000" pitchFamily="2" charset="2"/>
              <a:buChar char="§"/>
            </a:pPr>
            <a:r>
              <a:rPr lang="vi-VN" sz="3600" kern="0"/>
              <a:t>Bayes: Định lý Bayes</a:t>
            </a:r>
          </a:p>
        </p:txBody>
      </p:sp>
    </p:spTree>
    <p:extLst>
      <p:ext uri="{BB962C8B-B14F-4D97-AF65-F5344CB8AC3E}">
        <p14:creationId xmlns:p14="http://schemas.microsoft.com/office/powerpoint/2010/main" val="1427617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54243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Công thức:</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en>
                      </m:f>
                    </m:oMath>
                  </m:oMathPara>
                </a14:m>
                <a:endParaRPr lang="en-US" sz="3600" kern="0"/>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num>
                          <m:den>
                            <m:r>
                              <a:rPr lang="en-US" sz="3600" b="0" i="1" kern="0" smtClean="0">
                                <a:latin typeface="Cambria Math" panose="02040503050406030204" pitchFamily="18" charset="0"/>
                              </a:rPr>
                              <m:t>𝑋</m:t>
                            </m:r>
                          </m:den>
                        </m:f>
                      </m:e>
                    </m:d>
                  </m:oMath>
                </a14:m>
                <a:r>
                  <a:rPr lang="en-US" sz="3600" kern="0"/>
                  <a:t>: xác suất sảy ra nhãn i (mưa, không mưa) khi biết X (ít mây, áp suất thấp, gió nam...)</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xác suất X khi biết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r>
                      <a:rPr lang="en-US" sz="3600" b="0" i="1" kern="0" smtClean="0">
                        <a:latin typeface="Cambria Math" panose="02040503050406030204" pitchFamily="18" charset="0"/>
                      </a:rPr>
                      <m:t>)</m:t>
                    </m:r>
                  </m:oMath>
                </a14:m>
                <a:r>
                  <a:rPr lang="en-US" sz="3600" kern="0"/>
                  <a:t>: xác suất sảy ra nhãn i</a:t>
                </a:r>
              </a:p>
              <a:p>
                <a:pPr marL="583565" marR="5080"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oMath>
                </a14:m>
                <a:r>
                  <a:rPr lang="en-US" sz="3600" kern="0"/>
                  <a:t>: xác suất sảy ra nhãn X</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6542432"/>
              </a:xfrm>
              <a:prstGeom prst="rect">
                <a:avLst/>
              </a:prstGeom>
              <a:blipFill>
                <a:blip r:embed="rId3"/>
                <a:stretch>
                  <a:fillRect l="-1622" t="-466" r="-1622" b="-3262"/>
                </a:stretch>
              </a:blipFill>
            </p:spPr>
            <p:txBody>
              <a:bodyPr/>
              <a:lstStyle/>
              <a:p>
                <a:r>
                  <a:rPr lang="en-US">
                    <a:noFill/>
                  </a:rPr>
                  <a:t> </a:t>
                </a:r>
              </a:p>
            </p:txBody>
          </p:sp>
        </mc:Fallback>
      </mc:AlternateContent>
    </p:spTree>
    <p:extLst>
      <p:ext uri="{BB962C8B-B14F-4D97-AF65-F5344CB8AC3E}">
        <p14:creationId xmlns:p14="http://schemas.microsoft.com/office/powerpoint/2010/main" val="1896758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46879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1: tính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a:t>
                </a:r>
              </a:p>
              <a:p>
                <a:pPr marL="583565" marR="5080" indent="-571500" algn="just">
                  <a:lnSpc>
                    <a:spcPct val="130000"/>
                  </a:lnSpc>
                  <a:buFont typeface="Wingdings" panose="05000000000000000000" pitchFamily="2" charset="2"/>
                  <a:buChar char="§"/>
                </a:pPr>
                <a:r>
                  <a:rPr lang="en-US" sz="3600" kern="0"/>
                  <a:t>Bước 2: tính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oMath>
                </a14:m>
                <a:r>
                  <a:rPr lang="en-US" sz="3600" kern="0"/>
                  <a:t> </a:t>
                </a:r>
                <a:endParaRPr lang="vi-VN" sz="3200" kern="0"/>
              </a:p>
              <a:p>
                <a:pPr marL="583565" marR="5080" indent="-571500" algn="just">
                  <a:lnSpc>
                    <a:spcPct val="130000"/>
                  </a:lnSpc>
                  <a:buFont typeface="Wingdings" panose="05000000000000000000" pitchFamily="2" charset="2"/>
                  <a:buChar char="§"/>
                </a:pPr>
                <a:r>
                  <a:rPr lang="en-US" sz="3600" kern="0"/>
                  <a:t>Bước 3: tính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p>
              <a:p>
                <a:pPr marL="12065" marR="5080" algn="just">
                  <a:lnSpc>
                    <a:spcPct val="130000"/>
                  </a:lnSpc>
                </a:pPr>
                <a:r>
                  <a:rPr lang="en-US" sz="3600" kern="0"/>
                  <a:t>	 xác suất sảy C khi biết X </a:t>
                </a:r>
                <a:endParaRPr lang="vi-VN"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4687950"/>
              </a:xfrm>
              <a:prstGeom prst="rect">
                <a:avLst/>
              </a:prstGeom>
              <a:blipFill>
                <a:blip r:embed="rId3"/>
                <a:stretch>
                  <a:fillRect l="-1622" t="-650" r="-1802" b="-4941"/>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1089603537"/>
              </p:ext>
            </p:extLst>
          </p:nvPr>
        </p:nvGraphicFramePr>
        <p:xfrm>
          <a:off x="8052735" y="3567163"/>
          <a:ext cx="10520221" cy="6001419"/>
        </p:xfrm>
        <a:graphic>
          <a:graphicData uri="http://schemas.openxmlformats.org/drawingml/2006/table">
            <a:tbl>
              <a:tblPr>
                <a:tableStyleId>{BDBED569-4797-4DF1-A0F4-6AAB3CD982D8}</a:tableStyleId>
              </a:tblPr>
              <a:tblGrid>
                <a:gridCol w="2319338">
                  <a:extLst>
                    <a:ext uri="{9D8B030D-6E8A-4147-A177-3AD203B41FA5}">
                      <a16:colId xmlns:a16="http://schemas.microsoft.com/office/drawing/2014/main" val="1170831559"/>
                    </a:ext>
                  </a:extLst>
                </a:gridCol>
                <a:gridCol w="1308100">
                  <a:extLst>
                    <a:ext uri="{9D8B030D-6E8A-4147-A177-3AD203B41FA5}">
                      <a16:colId xmlns:a16="http://schemas.microsoft.com/office/drawing/2014/main" val="1276850152"/>
                    </a:ext>
                  </a:extLst>
                </a:gridCol>
                <a:gridCol w="2368550">
                  <a:extLst>
                    <a:ext uri="{9D8B030D-6E8A-4147-A177-3AD203B41FA5}">
                      <a16:colId xmlns:a16="http://schemas.microsoft.com/office/drawing/2014/main" val="646984356"/>
                    </a:ext>
                  </a:extLst>
                </a:gridCol>
                <a:gridCol w="1475101">
                  <a:extLst>
                    <a:ext uri="{9D8B030D-6E8A-4147-A177-3AD203B41FA5}">
                      <a16:colId xmlns:a16="http://schemas.microsoft.com/office/drawing/2014/main" val="1316468677"/>
                    </a:ext>
                  </a:extLst>
                </a:gridCol>
                <a:gridCol w="3049132">
                  <a:extLst>
                    <a:ext uri="{9D8B030D-6E8A-4147-A177-3AD203B41FA5}">
                      <a16:colId xmlns:a16="http://schemas.microsoft.com/office/drawing/2014/main" val="2752626751"/>
                    </a:ext>
                  </a:extLst>
                </a:gridCol>
              </a:tblGrid>
              <a:tr h="721154">
                <a:tc>
                  <a:txBody>
                    <a:bodyPr/>
                    <a:lstStyle/>
                    <a:p>
                      <a:pPr algn="ctr" fontAlgn="b"/>
                      <a:r>
                        <a:rPr lang="vi-VN" sz="3600" b="1" u="none" strike="noStrike">
                          <a:effectLst/>
                        </a:rPr>
                        <a:t>Đối tượng</a:t>
                      </a:r>
                      <a:endParaRPr lang="vi-VN"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Mây</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Áp suất</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Gió</a:t>
                      </a:r>
                      <a:endParaRPr lang="en-US" sz="3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b="1" u="none" strike="noStrike">
                          <a:effectLst/>
                        </a:rPr>
                        <a:t>Kết quả</a:t>
                      </a:r>
                      <a:endParaRPr lang="en-US" sz="3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721154">
                <a:tc>
                  <a:txBody>
                    <a:bodyPr/>
                    <a:lstStyle/>
                    <a:p>
                      <a:pPr algn="ctr" fontAlgn="b"/>
                      <a:r>
                        <a:rPr lang="en-US" sz="3600" u="none" strike="noStrike">
                          <a:effectLst/>
                        </a:rPr>
                        <a:t>1</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433691">
                <a:tc>
                  <a:txBody>
                    <a:bodyPr/>
                    <a:lstStyle/>
                    <a:p>
                      <a:pPr algn="ctr" fontAlgn="b"/>
                      <a:r>
                        <a:rPr lang="en-US" sz="3600" u="none" strike="noStrike">
                          <a:effectLst/>
                        </a:rPr>
                        <a:t>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721154">
                <a:tc>
                  <a:txBody>
                    <a:bodyPr/>
                    <a:lstStyle/>
                    <a:p>
                      <a:pPr algn="ctr" fontAlgn="b"/>
                      <a:r>
                        <a:rPr lang="en-US" sz="3600" u="none" strike="noStrike">
                          <a:effectLst/>
                        </a:rPr>
                        <a:t>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433691">
                <a:tc>
                  <a:txBody>
                    <a:bodyPr/>
                    <a:lstStyle/>
                    <a:p>
                      <a:pPr algn="ctr" fontAlgn="b"/>
                      <a:r>
                        <a:rPr lang="en-US" sz="3600" u="none" strike="noStrike">
                          <a:effectLst/>
                        </a:rPr>
                        <a:t>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721154">
                <a:tc>
                  <a:txBody>
                    <a:bodyPr/>
                    <a:lstStyle/>
                    <a:p>
                      <a:pPr algn="ctr" fontAlgn="b"/>
                      <a:r>
                        <a:rPr lang="en-US" sz="3600" u="none" strike="noStrike">
                          <a:effectLst/>
                        </a:rPr>
                        <a:t>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trung bình</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Bắc</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721154">
                <a:tc>
                  <a:txBody>
                    <a:bodyPr/>
                    <a:lstStyle/>
                    <a:p>
                      <a:pPr algn="ctr" fontAlgn="b"/>
                      <a:r>
                        <a:rPr lang="en-US" sz="3600" u="none" strike="noStrike">
                          <a:effectLst/>
                        </a:rPr>
                        <a:t>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ít</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433691">
                <a:tc>
                  <a:txBody>
                    <a:bodyPr/>
                    <a:lstStyle/>
                    <a:p>
                      <a:pPr algn="ctr" fontAlgn="b"/>
                      <a:r>
                        <a:rPr lang="en-US" sz="3600" u="none" strike="noStrike">
                          <a:effectLst/>
                        </a:rPr>
                        <a:t>7</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cao</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721154">
                <a:tc>
                  <a:txBody>
                    <a:bodyPr/>
                    <a:lstStyle/>
                    <a:p>
                      <a:pPr algn="ctr" fontAlgn="b"/>
                      <a:r>
                        <a:rPr lang="en-US" sz="3600" u="none" strike="noStrike">
                          <a:effectLst/>
                        </a:rPr>
                        <a:t>8</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nhiều</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thấp</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Nam</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3600" u="none" strike="noStrike">
                          <a:effectLst/>
                        </a:rPr>
                        <a:t>Không mưa</a:t>
                      </a:r>
                      <a:endParaRPr lang="vi-VN"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128766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b="1" spc="-5">
                <a:cs typeface="Source Sans Pro Light"/>
              </a:rPr>
              <a:t>Học dựa trên tình huống: </a:t>
            </a:r>
            <a:r>
              <a:rPr lang="en-US" sz="4000" spc="-5">
                <a:cs typeface="Source Sans Pro Light"/>
              </a:rPr>
              <a:t>Bất kỳ tình huống nào được hệ thống lập luận đều được lưu trữ cùng với kết quả cho dù đúng hay sai. Khi gặp tình huống mới, hệ thống sẽ làm thích nghi hành vi đã lưu trữ với tình huống mới.</a:t>
            </a:r>
          </a:p>
          <a:p>
            <a:pPr marL="583565" marR="5080" indent="-571500" algn="just">
              <a:lnSpc>
                <a:spcPct val="130000"/>
              </a:lnSpc>
              <a:buFont typeface="Wingdings" panose="05000000000000000000" pitchFamily="2" charset="2"/>
              <a:buChar char="§"/>
            </a:pPr>
            <a:r>
              <a:rPr lang="en-US" sz="4000" b="1" spc="-5"/>
              <a:t>Học khám phá hay học không giám sát: </a:t>
            </a:r>
            <a:r>
              <a:rPr lang="en-US" sz="4000" spc="-5"/>
              <a:t>Thay vì có mục tiêu tường minh, hệ khám phá liên tục tìm kiếm các mẫu và quan hệ trong dữ liệu nhấp. Các ví dụ về học không giám sát bao gồm gom cụm dữ liệu, học để nhận dạng các đặc tính cơ bản từ các điểm ảnh.</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Các hình thức học</a:t>
            </a:r>
          </a:p>
        </p:txBody>
      </p:sp>
    </p:spTree>
    <p:extLst>
      <p:ext uri="{BB962C8B-B14F-4D97-AF65-F5344CB8AC3E}">
        <p14:creationId xmlns:p14="http://schemas.microsoft.com/office/powerpoint/2010/main" val="2549655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776244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1" i="1" kern="0" smtClean="0">
                        <a:solidFill>
                          <a:srgbClr val="FF0000"/>
                        </a:solidFill>
                        <a:latin typeface="Cambria Math" panose="02040503050406030204" pitchFamily="18" charset="0"/>
                      </a:rPr>
                      <m:t>𝟎</m:t>
                    </m:r>
                  </m:oMath>
                </a14:m>
                <a:endParaRPr lang="en-US" sz="3600" kern="0"/>
              </a:p>
              <a:p>
                <a:pPr marL="1497965" marR="5080" lvl="2" indent="-571500" algn="just">
                  <a:lnSpc>
                    <a:spcPct val="130000"/>
                  </a:lnSpc>
                  <a:buFont typeface="Wingdings" panose="05000000000000000000" pitchFamily="2" charset="2"/>
                  <a:buChar char="§"/>
                </a:pPr>
                <a:r>
                  <a:rPr lang="en-US" sz="3600" kern="0"/>
                  <a:t>Để tránh trường hợp cho xác suất =0 ta sử dụng biến đổi Laplace</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0+1</m:t>
                        </m:r>
                      </m:num>
                      <m:den>
                        <m:r>
                          <a:rPr lang="en-US" sz="3600" b="0" i="1" kern="0" smtClean="0">
                            <a:latin typeface="Cambria Math" panose="02040503050406030204" pitchFamily="18" charset="0"/>
                          </a:rPr>
                          <m:t>4+2</m:t>
                        </m:r>
                      </m:den>
                    </m:f>
                  </m:oMath>
                </a14:m>
                <a:r>
                  <a:rPr lang="en-US" sz="3600" kern="0"/>
                  <a:t>, trong đó: 1-hằng số; 4-số kết quả là mưa; 2-số thuộc tính của mây</a:t>
                </a: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4+3</m:t>
                        </m:r>
                      </m:den>
                    </m:f>
                  </m:oMath>
                </a14:m>
                <a:r>
                  <a:rPr lang="en-US" sz="3600" kern="0"/>
                  <a:t>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4+2</m:t>
                        </m:r>
                      </m:den>
                    </m:f>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7762446"/>
              </a:xfrm>
              <a:prstGeom prst="rect">
                <a:avLst/>
              </a:prstGeom>
              <a:blipFill>
                <a:blip r:embed="rId3"/>
                <a:stretch>
                  <a:fillRect l="-1622" t="-393" r="-1802"/>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extLst>
              <p:ext uri="{D42A27DB-BD31-4B8C-83A1-F6EECF244321}">
                <p14:modId xmlns:p14="http://schemas.microsoft.com/office/powerpoint/2010/main" val="1699356860"/>
              </p:ext>
            </p:extLst>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800542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570720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oMath>
                </a14:m>
                <a:endParaRPr lang="en-US" sz="3600" kern="0"/>
              </a:p>
              <a:p>
                <a:pPr marL="3440113"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0+1</m:t>
                          </m:r>
                        </m:num>
                        <m:den>
                          <m:r>
                            <a:rPr lang="en-US" sz="3600" b="0" i="1" kern="0" smtClean="0">
                              <a:latin typeface="Cambria Math" panose="02040503050406030204" pitchFamily="18" charset="0"/>
                            </a:rPr>
                            <m:t>4+2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4+2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63</m:t>
                          </m:r>
                        </m:den>
                      </m:f>
                    </m:oMath>
                  </m:oMathPara>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5707203"/>
              </a:xfrm>
              <a:prstGeom prst="rect">
                <a:avLst/>
              </a:prstGeom>
              <a:blipFill>
                <a:blip r:embed="rId3"/>
                <a:stretch>
                  <a:fillRect l="-1622" t="-534" r="-1802"/>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2422094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53033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𝑘h</m:t>
                            </m:r>
                            <m:r>
                              <a:rPr lang="en-US" sz="3600" b="0" i="1" kern="0" smtClean="0">
                                <a:latin typeface="Cambria Math" panose="02040503050406030204" pitchFamily="18" charset="0"/>
                              </a:rPr>
                              <m:t>ô</m:t>
                            </m:r>
                            <m:r>
                              <a:rPr lang="en-US" sz="3600" b="0" i="1" kern="0" smtClean="0">
                                <a:latin typeface="Cambria Math" panose="02040503050406030204" pitchFamily="18" charset="0"/>
                              </a:rPr>
                              <m:t>𝑛𝑔</m:t>
                            </m:r>
                            <m:r>
                              <a:rPr lang="en-US" sz="3600" b="0" i="1" kern="0" smtClean="0">
                                <a:latin typeface="Cambria Math" panose="02040503050406030204" pitchFamily="18" charset="0"/>
                              </a:rPr>
                              <m:t> </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𝑛𝑎𝑚</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den>
                        </m:f>
                      </m:e>
                    </m:d>
                    <m:r>
                      <a:rPr lang="en-US" sz="3600" b="0" i="1" kern="0" smtClean="0">
                        <a:latin typeface="Cambria Math" panose="02040503050406030204" pitchFamily="18" charset="0"/>
                      </a:rPr>
                      <m:t>=</m:t>
                    </m:r>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4+2</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4+3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4+2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63</m:t>
                        </m:r>
                      </m:den>
                    </m:f>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5303311"/>
              </a:xfrm>
              <a:prstGeom prst="rect">
                <a:avLst/>
              </a:prstGeom>
              <a:blipFill>
                <a:blip r:embed="rId3"/>
                <a:stretch>
                  <a:fillRect l="-1622" t="-575" r="-1802"/>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3236545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60501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r>
                      <a:rPr lang="en-US" sz="3600" i="1" kern="0">
                        <a:latin typeface="Cambria Math" panose="02040503050406030204" pitchFamily="18" charset="0"/>
                      </a:rPr>
                      <m:t>=</m:t>
                    </m:r>
                    <m:nary>
                      <m:naryPr>
                        <m:chr m:val="∑"/>
                        <m:subHide m:val="on"/>
                        <m:supHide m:val="on"/>
                        <m:ctrlPr>
                          <a:rPr lang="en-US" sz="3600" i="1" kern="0" smtClean="0">
                            <a:latin typeface="Cambria Math" panose="02040503050406030204" pitchFamily="18" charset="0"/>
                          </a:rPr>
                        </m:ctrlPr>
                      </m:naryPr>
                      <m:sub/>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e>
                    </m:nary>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i="1" kern="0">
                            <a:latin typeface="Cambria Math" panose="02040503050406030204" pitchFamily="18" charset="0"/>
                          </a:rPr>
                          <m:t>𝑋</m:t>
                        </m:r>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e>
                    </m:d>
                  </m:oMath>
                </a14:m>
                <a:endParaRPr lang="en-US" sz="3600" b="0" i="1" kern="0">
                  <a:latin typeface="Cambria Math" panose="02040503050406030204" pitchFamily="18" charset="0"/>
                </a:endParaRPr>
              </a:p>
              <a:p>
                <a:pPr marL="3025775" marR="5080" lvl="2" algn="just">
                  <a:lnSpc>
                    <a:spcPct val="130000"/>
                  </a:lnSpc>
                </a:pPr>
                <a:r>
                  <a:rPr lang="en-US" sz="3600" b="0" kern="0"/>
                  <a:t>+</a:t>
                </a:r>
                <a14:m>
                  <m:oMath xmlns:m="http://schemas.openxmlformats.org/officeDocument/2006/math">
                    <m:r>
                      <a:rPr lang="en-US" sz="3600" b="0" i="1" kern="0" smtClea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i="1" kern="0">
                                <a:latin typeface="Cambria Math" panose="02040503050406030204" pitchFamily="18" charset="0"/>
                              </a:rPr>
                              <m:t>𝑘</m:t>
                            </m:r>
                            <m:r>
                              <a:rPr lang="en-US" sz="3600" i="1" ker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r>
                      <a:rPr lang="en-US" sz="3600" b="0" i="1" kern="0" smtClean="0">
                        <a:latin typeface="Cambria Math" panose="02040503050406030204" pitchFamily="18" charset="0"/>
                      </a:rPr>
                      <m:t>)=</m:t>
                    </m:r>
                  </m:oMath>
                </a14:m>
                <a:endParaRPr lang="en-US" sz="3600" kern="0"/>
              </a:p>
              <a:p>
                <a:pPr marL="2568575"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4+1</m:t>
                          </m:r>
                        </m:num>
                        <m:den>
                          <m:r>
                            <a:rPr lang="en-US" sz="3600" b="0" i="1" kern="0" smtClean="0">
                              <a:latin typeface="Cambria Math" panose="02040503050406030204" pitchFamily="18" charset="0"/>
                            </a:rPr>
                            <m:t>8+2</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63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4+1</m:t>
                          </m:r>
                        </m:num>
                        <m:den>
                          <m:r>
                            <a:rPr lang="en-US" sz="3600" b="0" i="1" kern="0" smtClean="0">
                              <a:latin typeface="Cambria Math" panose="02040503050406030204" pitchFamily="18" charset="0"/>
                            </a:rPr>
                            <m:t>8+2</m:t>
                          </m:r>
                        </m:den>
                      </m:f>
                      <m:r>
                        <a:rPr lang="en-US" sz="3600" b="0" i="1" kern="0" smtClean="0">
                          <a:latin typeface="Cambria Math" panose="02040503050406030204" pitchFamily="18" charset="0"/>
                        </a:rPr>
                        <m:t>= </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5</m:t>
                          </m:r>
                        </m:num>
                        <m:den>
                          <m:r>
                            <a:rPr lang="en-US" sz="3600" b="0" i="1" kern="0" smtClean="0">
                              <a:latin typeface="Cambria Math" panose="02040503050406030204" pitchFamily="18" charset="0"/>
                            </a:rPr>
                            <m:t>63</m:t>
                          </m:r>
                        </m:den>
                      </m:f>
                    </m:oMath>
                  </m:oMathPara>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6050118"/>
              </a:xfrm>
              <a:prstGeom prst="rect">
                <a:avLst/>
              </a:prstGeom>
              <a:blipFill>
                <a:blip r:embed="rId3"/>
                <a:stretch>
                  <a:fillRect l="-1622" t="-504" r="-1802"/>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2001689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16916400" cy="70575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Khả năng nào sảy ra khi trời ít mây, áp suất thấp và gió thổi từ hướng Nam?</a:t>
                </a:r>
              </a:p>
              <a:p>
                <a:pPr marL="583565" marR="5080" indent="-571500" algn="just">
                  <a:lnSpc>
                    <a:spcPct val="130000"/>
                  </a:lnSpc>
                  <a:buFont typeface="Wingdings" panose="05000000000000000000" pitchFamily="2" charset="2"/>
                  <a:buChar char="§"/>
                </a:pPr>
                <a:r>
                  <a:rPr lang="en-US" sz="3600" kern="0"/>
                  <a:t>Bước 3: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r>
                  <a:rPr lang="en-US" sz="3600" i="1" kern="0">
                    <a:latin typeface="Cambria Math" panose="02040503050406030204" pitchFamily="18" charset="0"/>
                  </a:rPr>
                  <a:t>, </a:t>
                </a:r>
                <a14:m>
                  <m:oMath xmlns:m="http://schemas.openxmlformats.org/officeDocument/2006/math">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í</m:t>
                        </m:r>
                        <m:r>
                          <a:rPr lang="en-US" sz="3600" b="0" i="1" kern="0" smtClean="0">
                            <a:latin typeface="Cambria Math" panose="02040503050406030204" pitchFamily="18" charset="0"/>
                          </a:rPr>
                          <m:t>𝑡</m:t>
                        </m:r>
                        <m:r>
                          <a:rPr lang="en-US" sz="3600" b="0" i="1" kern="0" smtClean="0">
                            <a:latin typeface="Cambria Math" panose="02040503050406030204" pitchFamily="18" charset="0"/>
                          </a:rPr>
                          <m:t>, </m:t>
                        </m:r>
                        <m:r>
                          <a:rPr lang="en-US" sz="3600" b="0" i="1" kern="0" smtClean="0">
                            <a:latin typeface="Cambria Math" panose="02040503050406030204" pitchFamily="18" charset="0"/>
                          </a:rPr>
                          <m:t>𝑡h</m:t>
                        </m:r>
                        <m:r>
                          <a:rPr lang="en-US" sz="3600" b="0" i="1" kern="0" smtClean="0">
                            <a:latin typeface="Cambria Math" panose="02040503050406030204" pitchFamily="18" charset="0"/>
                          </a:rPr>
                          <m:t>ấ</m:t>
                        </m:r>
                        <m:r>
                          <a:rPr lang="en-US" sz="3600" b="0" i="1" kern="0" smtClean="0">
                            <a:latin typeface="Cambria Math" panose="02040503050406030204" pitchFamily="18" charset="0"/>
                          </a:rPr>
                          <m:t>𝑝</m:t>
                        </m:r>
                        <m:r>
                          <a:rPr lang="en-US" sz="3600" b="0" i="1" kern="0" smtClean="0">
                            <a:latin typeface="Cambria Math" panose="02040503050406030204" pitchFamily="18" charset="0"/>
                          </a:rPr>
                          <m:t>, </m:t>
                        </m:r>
                        <m:r>
                          <a:rPr lang="en-US" sz="3600" b="0" i="1" kern="0" smtClean="0">
                            <a:latin typeface="Cambria Math" panose="02040503050406030204" pitchFamily="18" charset="0"/>
                          </a:rPr>
                          <m:t>𝑛𝑎𝑚</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smtClean="0">
                            <a:latin typeface="Cambria Math" panose="02040503050406030204" pitchFamily="18" charset="0"/>
                          </a:rPr>
                        </m:ctrlPr>
                      </m:dPr>
                      <m:e>
                        <m:f>
                          <m:fPr>
                            <m:type m:val="skw"/>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num>
                          <m:den>
                            <m:r>
                              <a:rPr lang="en-US" sz="3600" b="0" i="1" kern="0" smtClean="0">
                                <a:latin typeface="Cambria Math" panose="02040503050406030204" pitchFamily="18" charset="0"/>
                              </a:rPr>
                              <m:t>𝑋</m:t>
                            </m:r>
                          </m:den>
                        </m:f>
                      </m:e>
                    </m:d>
                    <m:r>
                      <a:rPr lang="en-US" sz="3600" i="1" kern="0">
                        <a:latin typeface="Cambria Math" panose="02040503050406030204" pitchFamily="18" charset="0"/>
                      </a:rPr>
                      <m:t>=</m:t>
                    </m:r>
                    <m:f>
                      <m:fPr>
                        <m:ctrlPr>
                          <a:rPr lang="en-US" sz="3600" i="1" kern="0" smtClean="0">
                            <a:latin typeface="Cambria Math" panose="02040503050406030204" pitchFamily="18" charset="0"/>
                          </a:rPr>
                        </m:ctrlPr>
                      </m:fPr>
                      <m:num>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e>
                        </m:d>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63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8</m:t>
                            </m:r>
                          </m:den>
                        </m:f>
                      </m:num>
                      <m:den>
                        <m:f>
                          <m:fPr>
                            <m:ctrlPr>
                              <a:rPr lang="en-US" sz="3600" i="1" kern="0">
                                <a:latin typeface="Cambria Math" panose="02040503050406030204" pitchFamily="18" charset="0"/>
                              </a:rPr>
                            </m:ctrlPr>
                          </m:fPr>
                          <m:num>
                            <m:r>
                              <a:rPr lang="en-US" sz="3600" i="1" kern="0">
                                <a:latin typeface="Cambria Math" panose="02040503050406030204" pitchFamily="18" charset="0"/>
                              </a:rPr>
                              <m:t>5</m:t>
                            </m:r>
                          </m:num>
                          <m:den>
                            <m:r>
                              <a:rPr lang="en-US" sz="3600" i="1" kern="0">
                                <a:latin typeface="Cambria Math" panose="02040503050406030204" pitchFamily="18" charset="0"/>
                              </a:rPr>
                              <m:t>63</m:t>
                            </m:r>
                          </m:den>
                        </m:f>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m:t>
                        </m:r>
                      </m:num>
                      <m:den>
                        <m:r>
                          <a:rPr lang="en-US" sz="3600" b="0" i="1" kern="0" smtClean="0">
                            <a:latin typeface="Cambria Math" panose="02040503050406030204" pitchFamily="18" charset="0"/>
                          </a:rPr>
                          <m:t>10</m:t>
                        </m:r>
                      </m:den>
                    </m:f>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smtClean="0">
                            <a:latin typeface="Cambria Math" panose="02040503050406030204" pitchFamily="18" charset="0"/>
                          </a:rPr>
                        </m:ctrlPr>
                      </m:dPr>
                      <m:e>
                        <m:f>
                          <m:fPr>
                            <m:type m:val="skw"/>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num>
                          <m:den>
                            <m:r>
                              <a:rPr lang="en-US" sz="3600" b="0" i="1" kern="0" smtClean="0">
                                <a:latin typeface="Cambria Math" panose="02040503050406030204" pitchFamily="18" charset="0"/>
                              </a:rPr>
                              <m:t>𝑋</m:t>
                            </m:r>
                          </m:den>
                        </m:f>
                      </m:e>
                    </m:d>
                    <m:r>
                      <a:rPr lang="en-US" sz="3600" i="1" kern="0">
                        <a:latin typeface="Cambria Math" panose="02040503050406030204" pitchFamily="18" charset="0"/>
                      </a:rPr>
                      <m:t>=</m:t>
                    </m:r>
                    <m:f>
                      <m:fPr>
                        <m:ctrlPr>
                          <a:rPr lang="en-US" sz="3600" i="1" kern="0" smtClean="0">
                            <a:latin typeface="Cambria Math" panose="02040503050406030204" pitchFamily="18" charset="0"/>
                          </a:rPr>
                        </m:ctrlPr>
                      </m:fPr>
                      <m:num>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e>
                        </m:d>
                      </m:num>
                      <m:den>
                        <m:r>
                          <a:rPr lang="en-US" sz="3600" b="0" i="1" kern="0" smtClean="0">
                            <a:latin typeface="Cambria Math" panose="02040503050406030204" pitchFamily="18" charset="0"/>
                          </a:rPr>
                          <m:t>𝑃</m:t>
                        </m:r>
                        <m:r>
                          <a:rPr lang="en-US" sz="3600" b="0" i="1" kern="0" smtClean="0">
                            <a:latin typeface="Cambria Math" panose="02040503050406030204" pitchFamily="18" charset="0"/>
                          </a:rPr>
                          <m:t>(</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63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4</m:t>
                            </m:r>
                          </m:num>
                          <m:den>
                            <m:r>
                              <a:rPr lang="en-US" sz="3600" b="0" i="1" kern="0" smtClean="0">
                                <a:latin typeface="Cambria Math" panose="02040503050406030204" pitchFamily="18" charset="0"/>
                              </a:rPr>
                              <m:t>8</m:t>
                            </m:r>
                          </m:den>
                        </m:f>
                      </m:num>
                      <m:den>
                        <m:f>
                          <m:fPr>
                            <m:ctrlPr>
                              <a:rPr lang="en-US" sz="3600" i="1" kern="0">
                                <a:latin typeface="Cambria Math" panose="02040503050406030204" pitchFamily="18" charset="0"/>
                              </a:rPr>
                            </m:ctrlPr>
                          </m:fPr>
                          <m:num>
                            <m:r>
                              <a:rPr lang="en-US" sz="3600" i="1" kern="0">
                                <a:latin typeface="Cambria Math" panose="02040503050406030204" pitchFamily="18" charset="0"/>
                              </a:rPr>
                              <m:t>5</m:t>
                            </m:r>
                          </m:num>
                          <m:den>
                            <m:r>
                              <a:rPr lang="en-US" sz="3600" i="1" kern="0">
                                <a:latin typeface="Cambria Math" panose="02040503050406030204" pitchFamily="18" charset="0"/>
                              </a:rPr>
                              <m:t>63</m:t>
                            </m:r>
                          </m:den>
                        </m:f>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9</m:t>
                        </m:r>
                      </m:num>
                      <m:den>
                        <m:r>
                          <a:rPr lang="en-US" sz="3600" b="0" i="1" kern="0" smtClean="0">
                            <a:latin typeface="Cambria Math" panose="02040503050406030204" pitchFamily="18" charset="0"/>
                          </a:rPr>
                          <m:t>10</m:t>
                        </m:r>
                      </m:den>
                    </m:f>
                  </m:oMath>
                </a14:m>
                <a:endParaRPr lang="en-US" sz="3600" kern="0"/>
              </a:p>
              <a:p>
                <a:pPr marL="1497965" marR="5080" lvl="2" indent="-571500" algn="just">
                  <a:lnSpc>
                    <a:spcPct val="130000"/>
                  </a:lnSpc>
                  <a:buFont typeface="Wingdings" panose="05000000000000000000" pitchFamily="2" charset="2"/>
                  <a:buChar char="§"/>
                </a:pPr>
                <a:r>
                  <a:rPr lang="en-US" sz="3600" kern="0"/>
                  <a:t>Hoặc </a:t>
                </a:r>
                <a14:m>
                  <m:oMath xmlns:m="http://schemas.openxmlformats.org/officeDocument/2006/math">
                    <m:r>
                      <a:rPr lang="en-US" sz="3600" i="1" kern="0" smtClean="0">
                        <a:latin typeface="Cambria Math" panose="02040503050406030204" pitchFamily="18" charset="0"/>
                      </a:rPr>
                      <m:t>𝑃</m:t>
                    </m:r>
                    <m:d>
                      <m:dPr>
                        <m:ctrlPr>
                          <a:rPr lang="en-US" sz="3600" i="1" kern="0" smtClean="0">
                            <a:latin typeface="Cambria Math" panose="02040503050406030204" pitchFamily="18" charset="0"/>
                          </a:rPr>
                        </m:ctrlPr>
                      </m:dPr>
                      <m:e>
                        <m:f>
                          <m:fPr>
                            <m:type m:val="skw"/>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num>
                          <m:den>
                            <m:r>
                              <a:rPr lang="en-US" sz="3600" b="0" i="1" kern="0" smtClean="0">
                                <a:latin typeface="Cambria Math" panose="02040503050406030204" pitchFamily="18" charset="0"/>
                              </a:rPr>
                              <m:t>𝑋</m:t>
                            </m:r>
                          </m:den>
                        </m:f>
                      </m:e>
                    </m:d>
                    <m:r>
                      <a:rPr lang="en-US" sz="3600" i="1" kern="0">
                        <a:latin typeface="Cambria Math" panose="02040503050406030204" pitchFamily="18" charset="0"/>
                      </a:rPr>
                      <m:t>=</m:t>
                    </m:r>
                    <m:r>
                      <a:rPr lang="en-US" sz="3600" b="0" i="1" kern="0" smtClean="0">
                        <a:latin typeface="Cambria Math" panose="02040503050406030204" pitchFamily="18" charset="0"/>
                      </a:rPr>
                      <m:t>1−</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num>
                          <m:den>
                            <m:r>
                              <a:rPr lang="en-US" sz="3600" i="1" kern="0">
                                <a:latin typeface="Cambria Math" panose="02040503050406030204" pitchFamily="18" charset="0"/>
                              </a:rPr>
                              <m:t>𝑋</m:t>
                            </m:r>
                          </m:den>
                        </m:f>
                      </m:e>
                    </m:d>
                    <m:r>
                      <a:rPr lang="en-US" sz="3600" i="1" kern="0">
                        <a:latin typeface="Cambria Math" panose="02040503050406030204" pitchFamily="18" charset="0"/>
                      </a:rPr>
                      <m:t>=</m:t>
                    </m:r>
                    <m:r>
                      <a:rPr lang="en-US" sz="3600" b="0" i="1" kern="0" smtClean="0">
                        <a:latin typeface="Cambria Math" panose="02040503050406030204" pitchFamily="18" charset="0"/>
                      </a:rPr>
                      <m:t>90%</m:t>
                    </m:r>
                  </m:oMath>
                </a14:m>
                <a:endParaRPr lang="en-US" sz="3600" kern="0"/>
              </a:p>
              <a:p>
                <a:pPr marL="583565" marR="5080" indent="-571500" algn="just">
                  <a:lnSpc>
                    <a:spcPct val="130000"/>
                  </a:lnSpc>
                  <a:buFont typeface="Wingdings" panose="05000000000000000000" pitchFamily="2" charset="2"/>
                  <a:buChar char="§"/>
                </a:pPr>
                <a:r>
                  <a:rPr lang="en-US" sz="3600" kern="0"/>
                  <a:t>Vì </a:t>
                </a:r>
                <a14:m>
                  <m:oMath xmlns:m="http://schemas.openxmlformats.org/officeDocument/2006/math">
                    <m:r>
                      <a:rPr lang="en-US" sz="3600" i="1" kern="0" smtClean="0">
                        <a:latin typeface="Cambria Math" panose="02040503050406030204" pitchFamily="18" charset="0"/>
                      </a:rPr>
                      <m:t>𝑃</m:t>
                    </m:r>
                    <m:d>
                      <m:dPr>
                        <m:ctrlPr>
                          <a:rPr lang="en-US" sz="3600" i="1" kern="0" smtClean="0">
                            <a:latin typeface="Cambria Math" panose="02040503050406030204" pitchFamily="18" charset="0"/>
                          </a:rPr>
                        </m:ctrlPr>
                      </m:dPr>
                      <m:e>
                        <m:f>
                          <m:fPr>
                            <m:type m:val="skw"/>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𝑘</m:t>
                            </m:r>
                            <m:r>
                              <a:rPr lang="en-US" sz="3600" b="0" i="1" kern="0" smtClean="0">
                                <a:latin typeface="Cambria Math" panose="02040503050406030204" pitchFamily="18" charset="0"/>
                              </a:rPr>
                              <m:t>.</m:t>
                            </m:r>
                            <m:r>
                              <a:rPr lang="en-US" sz="3600" b="0" i="1" kern="0" smtClean="0">
                                <a:latin typeface="Cambria Math" panose="02040503050406030204" pitchFamily="18" charset="0"/>
                              </a:rPr>
                              <m:t>𝑚</m:t>
                            </m:r>
                            <m:r>
                              <a:rPr lang="en-US" sz="3600" b="0" i="1" kern="0" smtClean="0">
                                <a:latin typeface="Cambria Math" panose="02040503050406030204" pitchFamily="18" charset="0"/>
                              </a:rPr>
                              <m:t>ư</m:t>
                            </m:r>
                            <m:r>
                              <a:rPr lang="en-US" sz="3600" b="0" i="1" kern="0" smtClean="0">
                                <a:latin typeface="Cambria Math" panose="02040503050406030204" pitchFamily="18" charset="0"/>
                              </a:rPr>
                              <m:t>𝑎</m:t>
                            </m:r>
                          </m:num>
                          <m:den>
                            <m:r>
                              <a:rPr lang="en-US" sz="3600" b="0" i="1" kern="0" smtClean="0">
                                <a:latin typeface="Cambria Math" panose="02040503050406030204" pitchFamily="18" charset="0"/>
                              </a:rPr>
                              <m:t>𝑋</m:t>
                            </m:r>
                          </m:den>
                        </m:f>
                      </m:e>
                    </m:d>
                    <m:r>
                      <a:rPr lang="en-US" sz="3600" b="0" i="1" kern="0" smtClean="0">
                        <a:latin typeface="Cambria Math" panose="02040503050406030204" pitchFamily="18" charset="0"/>
                      </a:rPr>
                      <m:t>&gt;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𝑚</m:t>
                            </m:r>
                            <m:r>
                              <a:rPr lang="en-US" sz="3600" i="1" kern="0">
                                <a:latin typeface="Cambria Math" panose="02040503050406030204" pitchFamily="18" charset="0"/>
                              </a:rPr>
                              <m:t>ư</m:t>
                            </m:r>
                            <m:r>
                              <a:rPr lang="en-US" sz="3600" i="1" kern="0">
                                <a:latin typeface="Cambria Math" panose="02040503050406030204" pitchFamily="18" charset="0"/>
                              </a:rPr>
                              <m:t>𝑎</m:t>
                            </m:r>
                          </m:num>
                          <m:den>
                            <m:r>
                              <a:rPr lang="en-US" sz="3600" i="1" kern="0">
                                <a:latin typeface="Cambria Math" panose="02040503050406030204" pitchFamily="18" charset="0"/>
                              </a:rPr>
                              <m:t>𝑋</m:t>
                            </m:r>
                          </m:den>
                        </m:f>
                      </m:e>
                    </m:d>
                  </m:oMath>
                </a14:m>
                <a:r>
                  <a:rPr lang="en-US" sz="3600" kern="0"/>
                  <a:t> nên khả năng cao là trời sẽ không mưa.</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16916400" cy="7057573"/>
              </a:xfrm>
              <a:prstGeom prst="rect">
                <a:avLst/>
              </a:prstGeom>
              <a:blipFill>
                <a:blip r:embed="rId3"/>
                <a:stretch>
                  <a:fillRect l="-1622" t="-432" r="-1802" b="-3025"/>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691EFE56-6F54-EAEA-31AC-48F8CAD8611B}"/>
              </a:ext>
            </a:extLst>
          </p:cNvPr>
          <p:cNvGraphicFramePr>
            <a:graphicFrameLocks noGrp="1"/>
          </p:cNvGraphicFramePr>
          <p:nvPr/>
        </p:nvGraphicFramePr>
        <p:xfrm>
          <a:off x="11638756" y="3567163"/>
          <a:ext cx="6934200" cy="3050073"/>
        </p:xfrm>
        <a:graphic>
          <a:graphicData uri="http://schemas.openxmlformats.org/drawingml/2006/table">
            <a:tbl>
              <a:tblPr>
                <a:tableStyleId>{BDBED569-4797-4DF1-A0F4-6AAB3CD982D8}</a:tableStyleId>
              </a:tblPr>
              <a:tblGrid>
                <a:gridCol w="1528747">
                  <a:extLst>
                    <a:ext uri="{9D8B030D-6E8A-4147-A177-3AD203B41FA5}">
                      <a16:colId xmlns:a16="http://schemas.microsoft.com/office/drawing/2014/main" val="1170831559"/>
                    </a:ext>
                  </a:extLst>
                </a:gridCol>
                <a:gridCol w="862209">
                  <a:extLst>
                    <a:ext uri="{9D8B030D-6E8A-4147-A177-3AD203B41FA5}">
                      <a16:colId xmlns:a16="http://schemas.microsoft.com/office/drawing/2014/main" val="1276850152"/>
                    </a:ext>
                  </a:extLst>
                </a:gridCol>
                <a:gridCol w="1561184">
                  <a:extLst>
                    <a:ext uri="{9D8B030D-6E8A-4147-A177-3AD203B41FA5}">
                      <a16:colId xmlns:a16="http://schemas.microsoft.com/office/drawing/2014/main" val="646984356"/>
                    </a:ext>
                  </a:extLst>
                </a:gridCol>
                <a:gridCol w="972284">
                  <a:extLst>
                    <a:ext uri="{9D8B030D-6E8A-4147-A177-3AD203B41FA5}">
                      <a16:colId xmlns:a16="http://schemas.microsoft.com/office/drawing/2014/main" val="1316468677"/>
                    </a:ext>
                  </a:extLst>
                </a:gridCol>
                <a:gridCol w="2009776">
                  <a:extLst>
                    <a:ext uri="{9D8B030D-6E8A-4147-A177-3AD203B41FA5}">
                      <a16:colId xmlns:a16="http://schemas.microsoft.com/office/drawing/2014/main" val="2752626751"/>
                    </a:ext>
                  </a:extLst>
                </a:gridCol>
              </a:tblGrid>
              <a:tr h="351183">
                <a:tc>
                  <a:txBody>
                    <a:bodyPr/>
                    <a:lstStyle/>
                    <a:p>
                      <a:pPr algn="ctr" fontAlgn="b"/>
                      <a:r>
                        <a:rPr lang="vi-VN" sz="2000" b="1" u="none" strike="noStrike">
                          <a:effectLst/>
                        </a:rPr>
                        <a:t>Đối tượng</a:t>
                      </a:r>
                      <a:endParaRPr lang="vi-VN"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Mây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Áp suất</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Gió</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a:effectLst/>
                        </a:rPr>
                        <a:t>Kết quả</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457964"/>
                  </a:ext>
                </a:extLst>
              </a:tr>
              <a:tr h="351183">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030017"/>
                  </a:ext>
                </a:extLst>
              </a:tr>
              <a:tr h="271812">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690919"/>
                  </a:ext>
                </a:extLst>
              </a:tr>
              <a:tr h="351183">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912467"/>
                  </a:ext>
                </a:extLst>
              </a:tr>
              <a:tr h="271812">
                <a:tc>
                  <a:txBody>
                    <a:bodyPr/>
                    <a:lstStyle/>
                    <a:p>
                      <a:pPr algn="ct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573651"/>
                  </a:ext>
                </a:extLst>
              </a:tr>
              <a:tr h="351183">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trung bình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Bắc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64144"/>
                  </a:ext>
                </a:extLst>
              </a:tr>
              <a:tr h="351183">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ít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0457282"/>
                  </a:ext>
                </a:extLst>
              </a:tr>
              <a:tr h="271812">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cao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178196"/>
                  </a:ext>
                </a:extLst>
              </a:tr>
              <a:tr h="351183">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nhiều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thấp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Nam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vi-VN" sz="2000" u="none" strike="noStrike">
                          <a:effectLst/>
                        </a:rPr>
                        <a:t>Không mưa</a:t>
                      </a:r>
                      <a:endParaRPr lang="vi-V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045792"/>
                  </a:ext>
                </a:extLst>
              </a:tr>
            </a:tbl>
          </a:graphicData>
        </a:graphic>
      </p:graphicFrame>
    </p:spTree>
    <p:extLst>
      <p:ext uri="{BB962C8B-B14F-4D97-AF65-F5344CB8AC3E}">
        <p14:creationId xmlns:p14="http://schemas.microsoft.com/office/powerpoint/2010/main" val="1485059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548816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today = (Sunny, Hot, Normal, False), khả năng nào của việc chơi golf sẽ sảy ra?</a:t>
                </a:r>
              </a:p>
              <a:p>
                <a:pPr marL="583565" marR="5080" indent="-571500" algn="just">
                  <a:lnSpc>
                    <a:spcPct val="130000"/>
                  </a:lnSpc>
                  <a:buFont typeface="Wingdings" panose="05000000000000000000" pitchFamily="2" charset="2"/>
                  <a:buChar char="§"/>
                </a:pPr>
                <a:r>
                  <a:rPr lang="en-US" sz="3600" kern="0"/>
                  <a:t>Bước 1: tính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oMath>
                </a14:m>
                <a:r>
                  <a:rPr lang="en-US" sz="3600" kern="0"/>
                  <a:t> </a:t>
                </a:r>
              </a:p>
              <a:p>
                <a:pPr marL="583565" marR="5080" indent="-571500" algn="just">
                  <a:lnSpc>
                    <a:spcPct val="130000"/>
                  </a:lnSpc>
                  <a:buFont typeface="Wingdings" panose="05000000000000000000" pitchFamily="2" charset="2"/>
                  <a:buChar char="§"/>
                </a:pPr>
                <a:r>
                  <a:rPr lang="en-US" sz="3600" kern="0"/>
                  <a:t>Bước 2: tính </a:t>
                </a: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𝑋</m:t>
                        </m:r>
                      </m:e>
                    </m:d>
                  </m:oMath>
                </a14:m>
                <a:r>
                  <a:rPr lang="en-US" sz="3600" kern="0"/>
                  <a:t> </a:t>
                </a:r>
                <a:endParaRPr lang="vi-VN" sz="3200" kern="0"/>
              </a:p>
              <a:p>
                <a:pPr marL="583565" marR="5080" indent="-571500" algn="just">
                  <a:lnSpc>
                    <a:spcPct val="130000"/>
                  </a:lnSpc>
                  <a:buFont typeface="Wingdings" panose="05000000000000000000" pitchFamily="2" charset="2"/>
                  <a:buChar char="§"/>
                </a:pPr>
                <a:r>
                  <a:rPr lang="en-US" sz="3600" kern="0"/>
                  <a:t>Bước 3: tính </a:t>
                </a: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p>
              <a:p>
                <a:pPr marL="12065" marR="5080" algn="just">
                  <a:lnSpc>
                    <a:spcPct val="130000"/>
                  </a:lnSpc>
                </a:pPr>
                <a:r>
                  <a:rPr lang="en-US" sz="3600" kern="0"/>
                  <a:t>	 xác suất sảy C khi biết X </a:t>
                </a:r>
                <a:endParaRPr lang="vi-VN"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5488169"/>
              </a:xfrm>
              <a:prstGeom prst="rect">
                <a:avLst/>
              </a:prstGeom>
              <a:blipFill>
                <a:blip r:embed="rId3"/>
                <a:stretch>
                  <a:fillRect l="-2813" t="-556" r="-3125" b="-4111"/>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extLst>
              <p:ext uri="{D42A27DB-BD31-4B8C-83A1-F6EECF244321}">
                <p14:modId xmlns:p14="http://schemas.microsoft.com/office/powerpoint/2010/main" val="3824117777"/>
              </p:ext>
            </p:extLst>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161090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504875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𝑆𝑢𝑛𝑛𝑦</m:t>
                        </m:r>
                        <m:r>
                          <a:rPr lang="en-US" sz="3600" i="1" kern="0">
                            <a:latin typeface="Cambria Math" panose="02040503050406030204" pitchFamily="18" charset="0"/>
                          </a:rPr>
                          <m:t>, </m:t>
                        </m:r>
                        <m:r>
                          <a:rPr lang="en-US" sz="3600" i="1" kern="0">
                            <a:latin typeface="Cambria Math" panose="02040503050406030204" pitchFamily="18" charset="0"/>
                          </a:rPr>
                          <m:t>𝐻𝑜𝑡</m:t>
                        </m:r>
                        <m:r>
                          <a:rPr lang="en-US" sz="3600" i="1" kern="0">
                            <a:latin typeface="Cambria Math" panose="02040503050406030204" pitchFamily="18" charset="0"/>
                          </a:rPr>
                          <m:t>, </m:t>
                        </m:r>
                        <m:r>
                          <a:rPr lang="en-US" sz="3600" i="1" kern="0">
                            <a:latin typeface="Cambria Math" panose="02040503050406030204" pitchFamily="18" charset="0"/>
                          </a:rPr>
                          <m:t>𝑁𝑜𝑟𝑚𝑎𝑙</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𝑠𝑢𝑛𝑛𝑦</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h𝑜𝑡</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𝑛𝑜𝑟𝑚𝑎𝑙</m:t>
                            </m:r>
                          </m:num>
                          <m:den>
                            <m:r>
                              <a:rPr lang="en-US" sz="3600" b="0" i="1" kern="0" smtClean="0">
                                <a:latin typeface="Cambria Math" panose="02040503050406030204" pitchFamily="18" charset="0"/>
                              </a:rPr>
                              <m:t>𝑌𝐸𝑆</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ctrlPr>
                              <a:rPr lang="en-US" sz="3600" i="1" kern="0">
                                <a:latin typeface="Cambria Math" panose="02040503050406030204" pitchFamily="18" charset="0"/>
                              </a:rPr>
                            </m:ctrlPr>
                          </m:fPr>
                          <m:num>
                            <m:r>
                              <a:rPr lang="en-US" sz="3600" b="0" i="1" kern="0" smtClean="0">
                                <a:latin typeface="Cambria Math" panose="02040503050406030204" pitchFamily="18" charset="0"/>
                              </a:rPr>
                              <m:t>𝑓𝑎𝑙𝑠𝑒</m:t>
                            </m:r>
                          </m:num>
                          <m:den>
                            <m:r>
                              <a:rPr lang="en-US" sz="3600" i="1" kern="0">
                                <a:latin typeface="Cambria Math" panose="02040503050406030204" pitchFamily="18" charset="0"/>
                              </a:rPr>
                              <m:t>𝑌𝐸𝑆</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3+1</m:t>
                        </m:r>
                      </m:num>
                      <m:den>
                        <m:r>
                          <a:rPr lang="en-US" sz="3600" b="0" i="1" kern="0" smtClean="0">
                            <a:latin typeface="Cambria Math" panose="02040503050406030204" pitchFamily="18" charset="0"/>
                          </a:rPr>
                          <m:t>9+3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9+3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6+1</m:t>
                        </m:r>
                      </m:num>
                      <m:den>
                        <m:r>
                          <a:rPr lang="en-US" sz="3600" b="0" i="1" kern="0" smtClean="0">
                            <a:latin typeface="Cambria Math" panose="02040503050406030204" pitchFamily="18" charset="0"/>
                          </a:rPr>
                          <m:t>9+2</m:t>
                        </m:r>
                      </m:den>
                    </m:f>
                    <m:r>
                      <a:rPr lang="en-US" sz="3600" b="0" i="1" kern="0" smtClean="0">
                        <a:latin typeface="Cambria Math" panose="02040503050406030204" pitchFamily="18" charset="0"/>
                      </a:rPr>
                      <m:t>∗</m:t>
                    </m:r>
                    <m:f>
                      <m:fPr>
                        <m:ctrlPr>
                          <a:rPr lang="en-US" sz="3600" i="1" kern="0">
                            <a:latin typeface="Cambria Math" panose="02040503050406030204" pitchFamily="18" charset="0"/>
                          </a:rPr>
                        </m:ctrlPr>
                      </m:fPr>
                      <m:num>
                        <m:r>
                          <a:rPr lang="en-US" sz="3600" i="1" kern="0">
                            <a:latin typeface="Cambria Math" panose="02040503050406030204" pitchFamily="18" charset="0"/>
                          </a:rPr>
                          <m:t>6+1</m:t>
                        </m:r>
                      </m:num>
                      <m:den>
                        <m:r>
                          <a:rPr lang="en-US" sz="3600" i="1" kern="0">
                            <a:latin typeface="Cambria Math" panose="02040503050406030204" pitchFamily="18" charset="0"/>
                          </a:rPr>
                          <m:t>9+2</m:t>
                        </m:r>
                      </m:den>
                    </m:f>
                    <m:r>
                      <a:rPr lang="en-US" sz="3600" b="0" i="1" kern="0" smtClean="0">
                        <a:latin typeface="Cambria Math" panose="02040503050406030204" pitchFamily="18" charset="0"/>
                      </a:rPr>
                      <m:t>=0.034</m:t>
                    </m:r>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5048754"/>
              </a:xfrm>
              <a:prstGeom prst="rect">
                <a:avLst/>
              </a:prstGeom>
              <a:blipFill>
                <a:blip r:embed="rId3"/>
                <a:stretch>
                  <a:fillRect l="-2500" t="-48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83535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504875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1: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type m:val="skw"/>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𝑋</m:t>
                            </m:r>
                          </m:num>
                          <m:den>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𝐶</m:t>
                                </m:r>
                              </m:e>
                              <m:sub>
                                <m:r>
                                  <a:rPr lang="en-US" sz="3600" b="0" i="1" kern="0" smtClean="0">
                                    <a:latin typeface="Cambria Math" panose="02040503050406030204" pitchFamily="18" charset="0"/>
                                  </a:rPr>
                                  <m:t>𝑖</m:t>
                                </m:r>
                              </m:sub>
                            </m:sSub>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ớ</m:t>
                    </m:r>
                    <m:r>
                      <a:rPr lang="en-US" sz="3600" b="0" i="1" kern="0" smtClean="0">
                        <a:latin typeface="Cambria Math" panose="02040503050406030204" pitchFamily="18" charset="0"/>
                      </a:rPr>
                      <m:t>𝑖</m:t>
                    </m:r>
                    <m:r>
                      <a:rPr lang="en-US" sz="3600" b="0" i="1" kern="0" smtClean="0">
                        <a:latin typeface="Cambria Math" panose="02040503050406030204" pitchFamily="18" charset="0"/>
                      </a:rPr>
                      <m:t> </m:t>
                    </m:r>
                    <m:r>
                      <a:rPr lang="en-US" sz="3600" b="0" i="1" kern="0" smtClean="0">
                        <a:latin typeface="Cambria Math" panose="02040503050406030204" pitchFamily="18" charset="0"/>
                      </a:rPr>
                      <m:t>𝑋</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𝑆𝑢𝑛𝑛𝑦</m:t>
                        </m:r>
                        <m:r>
                          <a:rPr lang="en-US" sz="3600" i="1" kern="0">
                            <a:latin typeface="Cambria Math" panose="02040503050406030204" pitchFamily="18" charset="0"/>
                          </a:rPr>
                          <m:t>, </m:t>
                        </m:r>
                        <m:r>
                          <a:rPr lang="en-US" sz="3600" i="1" kern="0">
                            <a:latin typeface="Cambria Math" panose="02040503050406030204" pitchFamily="18" charset="0"/>
                          </a:rPr>
                          <m:t>𝐻𝑜𝑡</m:t>
                        </m:r>
                        <m:r>
                          <a:rPr lang="en-US" sz="3600" i="1" kern="0">
                            <a:latin typeface="Cambria Math" panose="02040503050406030204" pitchFamily="18" charset="0"/>
                          </a:rPr>
                          <m:t>, </m:t>
                        </m:r>
                        <m:r>
                          <a:rPr lang="en-US" sz="3600" i="1" kern="0">
                            <a:latin typeface="Cambria Math" panose="02040503050406030204" pitchFamily="18" charset="0"/>
                          </a:rPr>
                          <m:t>𝑁𝑜𝑟𝑚𝑎𝑙</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𝑠𝑢𝑛𝑛𝑦</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h𝑜𝑡</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r>
                      <a:rPr lang="en-US" sz="3600" b="0" i="1" kern="0" smtClean="0">
                        <a:latin typeface="Cambria Math" panose="02040503050406030204" pitchFamily="18" charset="0"/>
                      </a:rPr>
                      <m:t>𝑃</m:t>
                    </m:r>
                    <m:d>
                      <m:dPr>
                        <m:ctrlPr>
                          <a:rPr lang="en-US" sz="3600" b="0" i="1" kern="0" smtClean="0">
                            <a:latin typeface="Cambria Math" panose="02040503050406030204" pitchFamily="18" charset="0"/>
                          </a:rPr>
                        </m:ctrlPr>
                      </m:dPr>
                      <m:e>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𝑛𝑜𝑟𝑚𝑎𝑙</m:t>
                            </m:r>
                          </m:num>
                          <m:den>
                            <m:r>
                              <a:rPr lang="en-US" sz="3600" b="0" i="1" kern="0" smtClean="0">
                                <a:latin typeface="Cambria Math" panose="02040503050406030204" pitchFamily="18" charset="0"/>
                              </a:rPr>
                              <m:t>𝑁𝑂</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ctrlPr>
                              <a:rPr lang="en-US" sz="3600" i="1" kern="0">
                                <a:latin typeface="Cambria Math" panose="02040503050406030204" pitchFamily="18" charset="0"/>
                              </a:rPr>
                            </m:ctrlPr>
                          </m:fPr>
                          <m:num>
                            <m:r>
                              <a:rPr lang="en-US" sz="3600" b="0" i="1" kern="0" smtClean="0">
                                <a:latin typeface="Cambria Math" panose="02040503050406030204" pitchFamily="18" charset="0"/>
                              </a:rPr>
                              <m:t>𝑓𝑎𝑙𝑠𝑒</m:t>
                            </m:r>
                          </m:num>
                          <m:den>
                            <m:r>
                              <a:rPr lang="en-US" sz="3600" b="0" i="1" kern="0" smtClean="0">
                                <a:latin typeface="Cambria Math" panose="02040503050406030204" pitchFamily="18" charset="0"/>
                              </a:rPr>
                              <m:t>𝑁𝑂</m:t>
                            </m:r>
                          </m:den>
                        </m:f>
                      </m:e>
                    </m:d>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5+3</m:t>
                        </m:r>
                      </m:den>
                    </m:f>
                    <m:r>
                      <a:rPr lang="en-US" sz="3600" b="0" i="1"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2+1</m:t>
                        </m:r>
                      </m:num>
                      <m:den>
                        <m:r>
                          <a:rPr lang="en-US" sz="3600" b="0" i="1" kern="0" smtClean="0">
                            <a:latin typeface="Cambria Math" panose="02040503050406030204" pitchFamily="18" charset="0"/>
                          </a:rPr>
                          <m:t>5+3</m:t>
                        </m:r>
                      </m:den>
                    </m:f>
                    <m:r>
                      <a:rPr lang="en-US" sz="3600" b="0" i="0" kern="0" smtClean="0">
                        <a:latin typeface="Cambria Math" panose="02040503050406030204" pitchFamily="18" charset="0"/>
                      </a:rPr>
                      <m:t>∗</m:t>
                    </m:r>
                    <m:f>
                      <m:fPr>
                        <m:ctrlPr>
                          <a:rPr lang="en-US" sz="3600" b="0" i="1" kern="0" smtClean="0">
                            <a:latin typeface="Cambria Math" panose="02040503050406030204" pitchFamily="18" charset="0"/>
                          </a:rPr>
                        </m:ctrlPr>
                      </m:fPr>
                      <m:num>
                        <m:r>
                          <a:rPr lang="en-US" sz="3600" b="0" i="1" kern="0" smtClean="0">
                            <a:latin typeface="Cambria Math" panose="02040503050406030204" pitchFamily="18" charset="0"/>
                          </a:rPr>
                          <m:t>1+1</m:t>
                        </m:r>
                      </m:num>
                      <m:den>
                        <m:r>
                          <a:rPr lang="en-US" sz="3600" b="0" i="1" kern="0" smtClean="0">
                            <a:latin typeface="Cambria Math" panose="02040503050406030204" pitchFamily="18" charset="0"/>
                          </a:rPr>
                          <m:t>5+2</m:t>
                        </m:r>
                      </m:den>
                    </m:f>
                    <m:r>
                      <a:rPr lang="en-US" sz="3600" b="0" i="1" kern="0" smtClean="0">
                        <a:latin typeface="Cambria Math" panose="02040503050406030204" pitchFamily="18" charset="0"/>
                      </a:rPr>
                      <m:t>∗</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2</m:t>
                        </m:r>
                        <m:r>
                          <a:rPr lang="en-US" sz="3600" i="1" kern="0">
                            <a:latin typeface="Cambria Math" panose="02040503050406030204" pitchFamily="18" charset="0"/>
                          </a:rPr>
                          <m:t>+1</m:t>
                        </m:r>
                      </m:num>
                      <m:den>
                        <m:r>
                          <a:rPr lang="en-US" sz="3600" b="0" i="1" kern="0" smtClean="0">
                            <a:latin typeface="Cambria Math" panose="02040503050406030204" pitchFamily="18" charset="0"/>
                          </a:rPr>
                          <m:t>5</m:t>
                        </m:r>
                        <m:r>
                          <a:rPr lang="en-US" sz="3600" i="1" kern="0">
                            <a:latin typeface="Cambria Math" panose="02040503050406030204" pitchFamily="18" charset="0"/>
                          </a:rPr>
                          <m:t>+2</m:t>
                        </m:r>
                      </m:den>
                    </m:f>
                    <m:r>
                      <a:rPr lang="en-US" sz="3600" b="0" i="1" kern="0" smtClean="0">
                        <a:latin typeface="Cambria Math" panose="02040503050406030204" pitchFamily="18" charset="0"/>
                      </a:rPr>
                      <m:t>=0.017</m:t>
                    </m:r>
                  </m:oMath>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5048754"/>
              </a:xfrm>
              <a:prstGeom prst="rect">
                <a:avLst/>
              </a:prstGeom>
              <a:blipFill>
                <a:blip r:embed="rId3"/>
                <a:stretch>
                  <a:fillRect l="-2500" t="-48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3442645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677935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2: </a:t>
                </a:r>
                <a:endParaRPr lang="en-US" sz="3600" b="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i="1" kern="0">
                            <a:latin typeface="Cambria Math" panose="02040503050406030204" pitchFamily="18" charset="0"/>
                          </a:rPr>
                          <m:t>𝑋</m:t>
                        </m:r>
                      </m:e>
                    </m:d>
                    <m:r>
                      <a:rPr lang="en-US" sz="3600" i="1" kern="0">
                        <a:latin typeface="Cambria Math" panose="02040503050406030204" pitchFamily="18" charset="0"/>
                      </a:rPr>
                      <m:t>=</m:t>
                    </m:r>
                    <m:nary>
                      <m:naryPr>
                        <m:chr m:val="∑"/>
                        <m:subHide m:val="on"/>
                        <m:supHide m:val="on"/>
                        <m:ctrlPr>
                          <a:rPr lang="en-US" sz="3600" i="1" kern="0">
                            <a:latin typeface="Cambria Math" panose="02040503050406030204" pitchFamily="18" charset="0"/>
                          </a:rPr>
                        </m:ctrlPr>
                      </m:naryPr>
                      <m:sub/>
                      <m:sup/>
                      <m:e>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den>
                            </m:f>
                          </m:e>
                        </m:d>
                      </m:e>
                    </m:nary>
                    <m:r>
                      <a:rPr lang="en-US" sz="3600" i="1" kern="0">
                        <a:latin typeface="Cambria Math" panose="02040503050406030204" pitchFamily="18" charset="0"/>
                      </a:rPr>
                      <m:t>, </m:t>
                    </m:r>
                  </m:oMath>
                </a14:m>
                <a:endParaRPr lang="en-US" sz="3600" i="1" kern="0">
                  <a:latin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i="1" kern="0">
                          <a:latin typeface="Cambria Math" panose="02040503050406030204" pitchFamily="18" charset="0"/>
                        </a:rPr>
                        <m:t>𝑣</m:t>
                      </m:r>
                      <m:r>
                        <a:rPr lang="en-US" sz="3600" i="1" kern="0">
                          <a:latin typeface="Cambria Math" panose="02040503050406030204" pitchFamily="18" charset="0"/>
                        </a:rPr>
                        <m:t>ớ</m:t>
                      </m:r>
                      <m:r>
                        <a:rPr lang="en-US" sz="3600" i="1" kern="0">
                          <a:latin typeface="Cambria Math" panose="02040503050406030204" pitchFamily="18" charset="0"/>
                        </a:rPr>
                        <m:t>𝑖</m:t>
                      </m:r>
                      <m:r>
                        <a:rPr lang="en-US" sz="3600" i="1" kern="0">
                          <a:latin typeface="Cambria Math" panose="02040503050406030204" pitchFamily="18" charset="0"/>
                        </a:rPr>
                        <m:t> </m:t>
                      </m:r>
                      <m:r>
                        <a:rPr lang="en-US" sz="3600" i="1" kern="0">
                          <a:latin typeface="Cambria Math" panose="02040503050406030204" pitchFamily="18" charset="0"/>
                        </a:rPr>
                        <m:t>𝑋</m:t>
                      </m:r>
                      <m:r>
                        <a:rPr lang="en-US" sz="3600" i="1" kern="0">
                          <a:latin typeface="Cambria Math" panose="02040503050406030204" pitchFamily="18" charset="0"/>
                        </a:rPr>
                        <m:t>=</m:t>
                      </m:r>
                      <m:d>
                        <m:dPr>
                          <m:begChr m:val="{"/>
                          <m:endChr m:val="}"/>
                          <m:ctrlPr>
                            <a:rPr lang="en-US" sz="3600" i="1" kern="0">
                              <a:latin typeface="Cambria Math" panose="02040503050406030204" pitchFamily="18" charset="0"/>
                            </a:rPr>
                          </m:ctrlPr>
                        </m:dPr>
                        <m:e>
                          <m:r>
                            <a:rPr lang="en-US" sz="3600" i="1" kern="0">
                              <a:latin typeface="Cambria Math" panose="02040503050406030204" pitchFamily="18" charset="0"/>
                            </a:rPr>
                            <m:t>𝑆𝑢𝑛𝑛𝑦</m:t>
                          </m:r>
                          <m:r>
                            <a:rPr lang="en-US" sz="3600" i="1" kern="0">
                              <a:latin typeface="Cambria Math" panose="02040503050406030204" pitchFamily="18" charset="0"/>
                            </a:rPr>
                            <m:t>, </m:t>
                          </m:r>
                          <m:r>
                            <a:rPr lang="en-US" sz="3600" i="1" kern="0">
                              <a:latin typeface="Cambria Math" panose="02040503050406030204" pitchFamily="18" charset="0"/>
                            </a:rPr>
                            <m:t>𝐻𝑜𝑡</m:t>
                          </m:r>
                          <m:r>
                            <a:rPr lang="en-US" sz="3600" i="1" kern="0">
                              <a:latin typeface="Cambria Math" panose="02040503050406030204" pitchFamily="18" charset="0"/>
                            </a:rPr>
                            <m:t>, </m:t>
                          </m:r>
                          <m:r>
                            <a:rPr lang="en-US" sz="3600" i="1" kern="0">
                              <a:latin typeface="Cambria Math" panose="02040503050406030204" pitchFamily="18" charset="0"/>
                            </a:rPr>
                            <m:t>𝑁𝑜𝑟𝑚𝑎𝑙</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m:oMathPara>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i="1" kern="0">
                            <a:latin typeface="Cambria Math" panose="02040503050406030204" pitchFamily="18" charset="0"/>
                          </a:rPr>
                          <m:t>𝑋</m:t>
                        </m:r>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b="0" i="1" kern="0" smtClean="0">
                            <a:latin typeface="Cambria Math" panose="02040503050406030204" pitchFamily="18" charset="0"/>
                          </a:rPr>
                          <m:t>𝑌𝐸𝑆</m:t>
                        </m:r>
                      </m:e>
                    </m:d>
                  </m:oMath>
                </a14:m>
                <a:endParaRPr lang="en-US" sz="3600" i="1" kern="0">
                  <a:latin typeface="Cambria Math" panose="02040503050406030204" pitchFamily="18" charset="0"/>
                </a:endParaRPr>
              </a:p>
              <a:p>
                <a:pPr marL="3025775" marR="5080" lvl="2" algn="just">
                  <a:lnSpc>
                    <a:spcPct val="130000"/>
                  </a:lnSpc>
                </a:pPr>
                <a14:m>
                  <m:oMathPara xmlns:m="http://schemas.openxmlformats.org/officeDocument/2006/math">
                    <m:oMathParaPr>
                      <m:jc m:val="centerGroup"/>
                    </m:oMathParaPr>
                    <m:oMath xmlns:m="http://schemas.openxmlformats.org/officeDocument/2006/math">
                      <m:r>
                        <m:rPr>
                          <m:nor/>
                        </m:rPr>
                        <a:rPr lang="en-US" sz="3600" kern="0"/>
                        <m:t>+</m:t>
                      </m:r>
                      <m:r>
                        <a:rPr lang="en-US" sz="3600" i="1" kern="0">
                          <a:latin typeface="Cambria Math" panose="02040503050406030204" pitchFamily="18" charset="0"/>
                        </a:rPr>
                        <m:t> </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𝑁𝑂</m:t>
                              </m:r>
                            </m:den>
                          </m:f>
                        </m:e>
                      </m:d>
                      <m:r>
                        <a:rPr lang="en-US" sz="3600" i="1" kern="0">
                          <a:latin typeface="Cambria Math" panose="02040503050406030204" pitchFamily="18" charset="0"/>
                        </a:rPr>
                        <m:t>∗</m:t>
                      </m:r>
                      <m:r>
                        <a:rPr lang="en-US" sz="3600" i="1" kern="0">
                          <a:latin typeface="Cambria Math" panose="02040503050406030204" pitchFamily="18" charset="0"/>
                        </a:rPr>
                        <m:t>𝑃</m:t>
                      </m:r>
                      <m:r>
                        <a:rPr lang="en-US" sz="3600" i="1" kern="0">
                          <a:latin typeface="Cambria Math" panose="02040503050406030204" pitchFamily="18" charset="0"/>
                        </a:rPr>
                        <m:t>(</m:t>
                      </m:r>
                      <m:r>
                        <a:rPr lang="en-US" sz="3600" b="0" i="1" kern="0" smtClean="0">
                          <a:latin typeface="Cambria Math" panose="02040503050406030204" pitchFamily="18" charset="0"/>
                        </a:rPr>
                        <m:t>𝑁𝑂</m:t>
                      </m:r>
                      <m:r>
                        <a:rPr lang="en-US" sz="3600" i="1" kern="0">
                          <a:latin typeface="Cambria Math" panose="02040503050406030204" pitchFamily="18" charset="0"/>
                        </a:rPr>
                        <m:t>)=</m:t>
                      </m:r>
                    </m:oMath>
                  </m:oMathPara>
                </a14:m>
                <a:endParaRPr lang="en-US" sz="3600" kern="0"/>
              </a:p>
              <a:p>
                <a:pPr marL="1436688" marR="5080" lvl="2" algn="just">
                  <a:lnSpc>
                    <a:spcPct val="130000"/>
                  </a:lnSpc>
                </a:pPr>
                <a14:m>
                  <m:oMathPara xmlns:m="http://schemas.openxmlformats.org/officeDocument/2006/math">
                    <m:oMathParaPr>
                      <m:jc m:val="left"/>
                    </m:oMathParaPr>
                    <m:oMath xmlns:m="http://schemas.openxmlformats.org/officeDocument/2006/math">
                      <m:r>
                        <a:rPr lang="en-US" sz="3600" i="1" kern="0">
                          <a:latin typeface="Cambria Math" panose="02040503050406030204" pitchFamily="18" charset="0"/>
                        </a:rPr>
                        <m:t>=</m:t>
                      </m:r>
                      <m:r>
                        <a:rPr lang="en-US" sz="3600" i="1" kern="0" smtClean="0">
                          <a:latin typeface="Cambria Math" panose="02040503050406030204" pitchFamily="18" charset="0"/>
                        </a:rPr>
                        <m:t>0</m:t>
                      </m:r>
                      <m:r>
                        <a:rPr lang="en-US" sz="3600" b="0" i="1" kern="0" smtClean="0">
                          <a:latin typeface="Cambria Math" panose="02040503050406030204" pitchFamily="18" charset="0"/>
                        </a:rPr>
                        <m:t>.034</m:t>
                      </m:r>
                      <m:r>
                        <a:rPr lang="en-US" sz="3600" i="1" kern="0">
                          <a:latin typeface="Cambria Math" panose="02040503050406030204" pitchFamily="18" charset="0"/>
                        </a:rPr>
                        <m:t>∗</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9</m:t>
                          </m:r>
                          <m:r>
                            <a:rPr lang="en-US" sz="3600" i="1" kern="0">
                              <a:latin typeface="Cambria Math" panose="02040503050406030204" pitchFamily="18" charset="0"/>
                            </a:rPr>
                            <m:t>+1</m:t>
                          </m:r>
                        </m:num>
                        <m:den>
                          <m:r>
                            <a:rPr lang="en-US" sz="3600" b="0" i="1" kern="0" smtClean="0">
                              <a:latin typeface="Cambria Math" panose="02040503050406030204" pitchFamily="18" charset="0"/>
                            </a:rPr>
                            <m:t>14</m:t>
                          </m:r>
                          <m:r>
                            <a:rPr lang="en-US" sz="3600" i="1" kern="0">
                              <a:latin typeface="Cambria Math" panose="02040503050406030204" pitchFamily="18" charset="0"/>
                            </a:rPr>
                            <m:t>+2</m:t>
                          </m:r>
                        </m:den>
                      </m:f>
                      <m:r>
                        <a:rPr lang="en-US" sz="3600" i="1" kern="0">
                          <a:latin typeface="Cambria Math" panose="02040503050406030204" pitchFamily="18" charset="0"/>
                        </a:rPr>
                        <m:t>+</m:t>
                      </m:r>
                      <m:r>
                        <a:rPr lang="en-US" sz="3600" i="1" kern="0" smtClean="0">
                          <a:latin typeface="Cambria Math" panose="02040503050406030204" pitchFamily="18" charset="0"/>
                        </a:rPr>
                        <m:t>0</m:t>
                      </m:r>
                      <m:r>
                        <a:rPr lang="en-US" sz="3600" b="0" i="1" kern="0" smtClean="0">
                          <a:latin typeface="Cambria Math" panose="02040503050406030204" pitchFamily="18" charset="0"/>
                        </a:rPr>
                        <m:t>.017</m:t>
                      </m:r>
                      <m:r>
                        <a:rPr lang="en-US" sz="3600" i="1" kern="0">
                          <a:latin typeface="Cambria Math" panose="02040503050406030204" pitchFamily="18" charset="0"/>
                        </a:rPr>
                        <m:t>∗</m:t>
                      </m:r>
                      <m:f>
                        <m:fPr>
                          <m:ctrlPr>
                            <a:rPr lang="en-US" sz="3600" i="1" kern="0">
                              <a:latin typeface="Cambria Math" panose="02040503050406030204" pitchFamily="18" charset="0"/>
                            </a:rPr>
                          </m:ctrlPr>
                        </m:fPr>
                        <m:num>
                          <m:r>
                            <a:rPr lang="en-US" sz="3600" b="0" i="1" kern="0" smtClean="0">
                              <a:latin typeface="Cambria Math" panose="02040503050406030204" pitchFamily="18" charset="0"/>
                            </a:rPr>
                            <m:t>5</m:t>
                          </m:r>
                          <m:r>
                            <a:rPr lang="en-US" sz="3600" i="1" kern="0">
                              <a:latin typeface="Cambria Math" panose="02040503050406030204" pitchFamily="18" charset="0"/>
                            </a:rPr>
                            <m:t>+1</m:t>
                          </m:r>
                        </m:num>
                        <m:den>
                          <m:r>
                            <a:rPr lang="en-US" sz="3600" b="0" i="1" kern="0" smtClean="0">
                              <a:latin typeface="Cambria Math" panose="02040503050406030204" pitchFamily="18" charset="0"/>
                            </a:rPr>
                            <m:t>14</m:t>
                          </m:r>
                          <m:r>
                            <a:rPr lang="en-US" sz="3600" i="1" kern="0">
                              <a:latin typeface="Cambria Math" panose="02040503050406030204" pitchFamily="18" charset="0"/>
                            </a:rPr>
                            <m:t>+2</m:t>
                          </m:r>
                        </m:den>
                      </m:f>
                      <m:r>
                        <a:rPr lang="en-US" sz="3600" i="1" kern="0">
                          <a:latin typeface="Cambria Math" panose="02040503050406030204" pitchFamily="18" charset="0"/>
                        </a:rPr>
                        <m:t>=</m:t>
                      </m:r>
                      <m:r>
                        <a:rPr lang="en-US" sz="3600" b="0" i="1" kern="0" smtClean="0">
                          <a:latin typeface="Cambria Math" panose="02040503050406030204" pitchFamily="18" charset="0"/>
                        </a:rPr>
                        <m:t>0.034∗0.625+0.017∗0.375</m:t>
                      </m:r>
                    </m:oMath>
                  </m:oMathPara>
                </a14:m>
                <a:endParaRPr lang="en-US" sz="3600" b="0" i="1" kern="0">
                  <a:latin typeface="Cambria Math" panose="02040503050406030204" pitchFamily="18" charset="0"/>
                </a:endParaRPr>
              </a:p>
              <a:p>
                <a:pPr marL="1436688" marR="5080" lvl="2" algn="just">
                  <a:lnSpc>
                    <a:spcPct val="130000"/>
                  </a:lnSpc>
                </a:pPr>
                <a14:m>
                  <m:oMathPara xmlns:m="http://schemas.openxmlformats.org/officeDocument/2006/math">
                    <m:oMathParaPr>
                      <m:jc m:val="left"/>
                    </m:oMathParaPr>
                    <m:oMath xmlns:m="http://schemas.openxmlformats.org/officeDocument/2006/math">
                      <m:r>
                        <a:rPr lang="en-US" sz="3600" b="0" i="1" kern="0" smtClean="0">
                          <a:latin typeface="Cambria Math" panose="02040503050406030204" pitchFamily="18" charset="0"/>
                        </a:rPr>
                        <m:t>=0.028</m:t>
                      </m:r>
                    </m:oMath>
                  </m:oMathPara>
                </a14:m>
                <a:endParaRPr lang="en-US" sz="3600" kern="0"/>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6779356"/>
              </a:xfrm>
              <a:prstGeom prst="rect">
                <a:avLst/>
              </a:prstGeom>
              <a:blipFill>
                <a:blip r:embed="rId3"/>
                <a:stretch>
                  <a:fillRect l="-2500" t="-360"/>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2553942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tabLst>
                <a:tab pos="12001500" algn="l"/>
              </a:tabLst>
            </a:pPr>
            <a:r>
              <a:rPr lang="vi-VN" sz="4000"/>
              <a:t>Phân loại Naive Bayes (Naive Bayes classifi</a:t>
            </a:r>
            <a:r>
              <a:rPr lang="en-US" sz="4000"/>
              <a:t>cation</a:t>
            </a:r>
            <a:r>
              <a:rPr lang="vi-VN" sz="4000"/>
              <a:t>)</a:t>
            </a:r>
            <a:endParaRPr lang="en-US" sz="4000"/>
          </a:p>
        </p:txBody>
      </p:sp>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CE7838C1-C074-9B98-83DF-58CC732D03AC}"/>
                  </a:ext>
                </a:extLst>
              </p:cNvPr>
              <p:cNvSpPr txBox="1"/>
              <p:nvPr/>
            </p:nvSpPr>
            <p:spPr>
              <a:xfrm>
                <a:off x="818356" y="2374900"/>
                <a:ext cx="9753600" cy="81208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Bước 3: </a:t>
                </a:r>
                <a:endParaRPr lang="en-US" sz="3600" b="0" i="1" kern="0">
                  <a:latin typeface="Cambria Math" panose="02040503050406030204" pitchFamily="18" charset="0"/>
                </a:endParaRPr>
              </a:p>
              <a:p>
                <a:pPr marL="583565" marR="5080"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sSub>
                              <m:sSubPr>
                                <m:ctrlPr>
                                  <a:rPr lang="en-US" sz="3600" i="1" kern="0">
                                    <a:latin typeface="Cambria Math" panose="02040503050406030204" pitchFamily="18" charset="0"/>
                                  </a:rPr>
                                </m:ctrlPr>
                              </m:sSubPr>
                              <m:e>
                                <m:r>
                                  <a:rPr lang="en-US" sz="3600" i="1" kern="0">
                                    <a:latin typeface="Cambria Math" panose="02040503050406030204" pitchFamily="18" charset="0"/>
                                  </a:rPr>
                                  <m:t>𝐶</m:t>
                                </m:r>
                              </m:e>
                              <m:sub>
                                <m:r>
                                  <a:rPr lang="en-US" sz="3600" i="1" kern="0">
                                    <a:latin typeface="Cambria Math" panose="02040503050406030204" pitchFamily="18" charset="0"/>
                                  </a:rPr>
                                  <m:t>𝑖</m:t>
                                </m:r>
                              </m:sub>
                            </m:sSub>
                          </m:num>
                          <m:den>
                            <m:r>
                              <a:rPr lang="en-US" sz="3600" i="1" kern="0">
                                <a:latin typeface="Cambria Math" panose="02040503050406030204" pitchFamily="18" charset="0"/>
                              </a:rPr>
                              <m:t>𝑋</m:t>
                            </m:r>
                          </m:den>
                        </m:f>
                      </m:e>
                    </m:d>
                  </m:oMath>
                </a14:m>
                <a:r>
                  <a:rPr lang="en-US" sz="3600" kern="0"/>
                  <a:t> </a:t>
                </a:r>
                <a:r>
                  <a:rPr lang="en-US" sz="3600" i="1" kern="0">
                    <a:latin typeface="Cambria Math" panose="02040503050406030204" pitchFamily="18" charset="0"/>
                  </a:rPr>
                  <a:t>, </a:t>
                </a:r>
                <a14:m>
                  <m:oMath xmlns:m="http://schemas.openxmlformats.org/officeDocument/2006/math">
                    <m:r>
                      <a:rPr lang="en-US" sz="3600" i="1" kern="0">
                        <a:latin typeface="Cambria Math" panose="02040503050406030204" pitchFamily="18" charset="0"/>
                      </a:rPr>
                      <m:t>𝑣</m:t>
                    </m:r>
                    <m:r>
                      <a:rPr lang="en-US" sz="3600" i="1" kern="0">
                        <a:latin typeface="Cambria Math" panose="02040503050406030204" pitchFamily="18" charset="0"/>
                      </a:rPr>
                      <m:t>ớ</m:t>
                    </m:r>
                    <m:r>
                      <a:rPr lang="en-US" sz="3600" i="1" kern="0">
                        <a:latin typeface="Cambria Math" panose="02040503050406030204" pitchFamily="18" charset="0"/>
                      </a:rPr>
                      <m:t>𝑖</m:t>
                    </m:r>
                    <m:r>
                      <a:rPr lang="en-US" sz="3600" i="1" kern="0">
                        <a:latin typeface="Cambria Math" panose="02040503050406030204" pitchFamily="18" charset="0"/>
                      </a:rPr>
                      <m:t> </m:t>
                    </m:r>
                    <m:r>
                      <a:rPr lang="en-US" sz="3600" i="1" kern="0">
                        <a:latin typeface="Cambria Math" panose="02040503050406030204" pitchFamily="18" charset="0"/>
                      </a:rPr>
                      <m:t>𝑋</m:t>
                    </m:r>
                    <m:r>
                      <a:rPr lang="en-US" sz="3600" i="1" kern="0">
                        <a:latin typeface="Cambria Math" panose="02040503050406030204" pitchFamily="18" charset="0"/>
                      </a:rPr>
                      <m:t>=</m:t>
                    </m:r>
                    <m:d>
                      <m:dPr>
                        <m:begChr m:val="{"/>
                        <m:endChr m:val="}"/>
                        <m:ctrlPr>
                          <a:rPr lang="en-US" sz="3600" i="1" kern="0">
                            <a:latin typeface="Cambria Math" panose="02040503050406030204" pitchFamily="18" charset="0"/>
                          </a:rPr>
                        </m:ctrlPr>
                      </m:dPr>
                      <m:e>
                        <m:r>
                          <a:rPr lang="en-US" sz="3600" i="1" kern="0">
                            <a:latin typeface="Cambria Math" panose="02040503050406030204" pitchFamily="18" charset="0"/>
                          </a:rPr>
                          <m:t>𝑆𝑢𝑛𝑛𝑦</m:t>
                        </m:r>
                        <m:r>
                          <a:rPr lang="en-US" sz="3600" i="1" kern="0">
                            <a:latin typeface="Cambria Math" panose="02040503050406030204" pitchFamily="18" charset="0"/>
                          </a:rPr>
                          <m:t>, </m:t>
                        </m:r>
                        <m:r>
                          <a:rPr lang="en-US" sz="3600" i="1" kern="0">
                            <a:latin typeface="Cambria Math" panose="02040503050406030204" pitchFamily="18" charset="0"/>
                          </a:rPr>
                          <m:t>𝐻𝑜𝑡</m:t>
                        </m:r>
                        <m:r>
                          <a:rPr lang="en-US" sz="3600" i="1" kern="0">
                            <a:latin typeface="Cambria Math" panose="02040503050406030204" pitchFamily="18" charset="0"/>
                          </a:rPr>
                          <m:t>, </m:t>
                        </m:r>
                        <m:r>
                          <a:rPr lang="en-US" sz="3600" i="1" kern="0">
                            <a:latin typeface="Cambria Math" panose="02040503050406030204" pitchFamily="18" charset="0"/>
                          </a:rPr>
                          <m:t>𝑁𝑜𝑟𝑚𝑎𝑙</m:t>
                        </m:r>
                        <m:r>
                          <a:rPr lang="en-US" sz="3600" i="1" kern="0">
                            <a:latin typeface="Cambria Math" panose="02040503050406030204" pitchFamily="18" charset="0"/>
                          </a:rPr>
                          <m:t>, </m:t>
                        </m:r>
                        <m:r>
                          <a:rPr lang="en-US" sz="3600" i="1" kern="0">
                            <a:latin typeface="Cambria Math" panose="02040503050406030204" pitchFamily="18" charset="0"/>
                          </a:rPr>
                          <m:t>𝐹𝑎𝑙𝑠𝑒</m:t>
                        </m:r>
                      </m:e>
                    </m:d>
                  </m:oMath>
                </a14:m>
                <a:endParaRPr lang="en-US" sz="3600" kern="0"/>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𝑌𝐸𝑆</m:t>
                            </m:r>
                          </m:num>
                          <m:den>
                            <m:r>
                              <a:rPr lang="en-US" sz="3600" i="1" kern="0">
                                <a:latin typeface="Cambria Math" panose="02040503050406030204" pitchFamily="18" charset="0"/>
                              </a:rPr>
                              <m:t>𝑋</m:t>
                            </m:r>
                          </m:den>
                        </m:f>
                      </m:e>
                    </m:d>
                    <m:r>
                      <a:rPr lang="en-US" sz="3600" i="1" kern="0">
                        <a:latin typeface="Cambria Math" panose="02040503050406030204" pitchFamily="18" charset="0"/>
                      </a:rPr>
                      <m:t>=</m:t>
                    </m:r>
                    <m:f>
                      <m:fPr>
                        <m:ctrlPr>
                          <a:rPr lang="en-US" sz="3600" i="1" kern="0">
                            <a:latin typeface="Cambria Math" panose="02040503050406030204" pitchFamily="18" charset="0"/>
                          </a:rPr>
                        </m:ctrlPr>
                      </m:fPr>
                      <m:num>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i="1" kern="0">
                                    <a:latin typeface="Cambria Math" panose="02040503050406030204" pitchFamily="18" charset="0"/>
                                  </a:rPr>
                                  <m:t>𝑋</m:t>
                                </m:r>
                              </m:num>
                              <m:den>
                                <m:r>
                                  <a:rPr lang="en-US" sz="3600" b="0" i="1" kern="0" smtClean="0">
                                    <a:latin typeface="Cambria Math" panose="02040503050406030204" pitchFamily="18" charset="0"/>
                                  </a:rPr>
                                  <m:t>𝑌𝐸𝑆</m:t>
                                </m:r>
                              </m:den>
                            </m:f>
                          </m:e>
                        </m:d>
                        <m:r>
                          <a:rPr lang="en-US" sz="3600" i="1" kern="0">
                            <a:latin typeface="Cambria Math" panose="02040503050406030204" pitchFamily="18" charset="0"/>
                          </a:rPr>
                          <m: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r>
                              <a:rPr lang="en-US" sz="3600" b="0" i="1" kern="0" smtClean="0">
                                <a:latin typeface="Cambria Math" panose="02040503050406030204" pitchFamily="18" charset="0"/>
                              </a:rPr>
                              <m:t>𝑌𝐸𝑆</m:t>
                            </m:r>
                          </m:e>
                        </m:d>
                      </m:num>
                      <m:den>
                        <m:r>
                          <a:rPr lang="en-US" sz="3600" i="1" kern="0">
                            <a:latin typeface="Cambria Math" panose="02040503050406030204" pitchFamily="18" charset="0"/>
                          </a:rPr>
                          <m:t>𝑃</m:t>
                        </m:r>
                        <m:r>
                          <a:rPr lang="en-US" sz="3600" i="1" kern="0">
                            <a:latin typeface="Cambria Math" panose="02040503050406030204" pitchFamily="18" charset="0"/>
                          </a:rPr>
                          <m:t>(</m:t>
                        </m:r>
                        <m:r>
                          <a:rPr lang="en-US" sz="3600" i="1" kern="0">
                            <a:latin typeface="Cambria Math" panose="02040503050406030204" pitchFamily="18" charset="0"/>
                          </a:rPr>
                          <m:t>𝑋</m:t>
                        </m:r>
                        <m:r>
                          <a:rPr lang="en-US" sz="3600" i="1" kern="0">
                            <a:latin typeface="Cambria Math" panose="02040503050406030204" pitchFamily="18" charset="0"/>
                          </a:rPr>
                          <m:t>)</m:t>
                        </m:r>
                      </m:den>
                    </m:f>
                  </m:oMath>
                </a14:m>
                <a:endParaRPr lang="en-US" sz="360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a:latin typeface="Cambria Math" panose="02040503050406030204" pitchFamily="18" charset="0"/>
                      </a:rPr>
                      <m:t>=</m:t>
                    </m:r>
                    <m:f>
                      <m:fPr>
                        <m:ctrlPr>
                          <a:rPr lang="en-US" sz="3600" i="1" kern="0" smtClean="0">
                            <a:latin typeface="Cambria Math" panose="02040503050406030204" pitchFamily="18" charset="0"/>
                          </a:rPr>
                        </m:ctrlPr>
                      </m:fPr>
                      <m:num>
                        <m:r>
                          <a:rPr lang="en-US" sz="3600" b="0" i="1" kern="0" smtClean="0">
                            <a:latin typeface="Cambria Math" panose="02040503050406030204" pitchFamily="18" charset="0"/>
                          </a:rPr>
                          <m:t>0.034∗9/14</m:t>
                        </m:r>
                      </m:num>
                      <m:den>
                        <m:r>
                          <a:rPr lang="en-US" sz="3600" b="0" i="1" kern="0" smtClean="0">
                            <a:latin typeface="Cambria Math" panose="02040503050406030204" pitchFamily="18" charset="0"/>
                          </a:rPr>
                          <m:t>0.028</m:t>
                        </m:r>
                      </m:den>
                    </m:f>
                    <m:r>
                      <a:rPr lang="en-US" sz="3600" b="0" i="1" kern="0" smtClean="0">
                        <a:latin typeface="Cambria Math" panose="02040503050406030204" pitchFamily="18" charset="0"/>
                      </a:rPr>
                      <m:t>=0.785</m:t>
                    </m:r>
                  </m:oMath>
                </a14:m>
                <a:endParaRPr lang="en-US" sz="3600" i="1" kern="0">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𝑁𝑂</m:t>
                            </m:r>
                          </m:num>
                          <m:den>
                            <m:r>
                              <a:rPr lang="en-US" sz="3600" i="1" kern="0">
                                <a:latin typeface="Cambria Math" panose="02040503050406030204" pitchFamily="18" charset="0"/>
                              </a:rPr>
                              <m:t>𝑋</m:t>
                            </m:r>
                          </m:den>
                        </m:f>
                      </m:e>
                    </m:d>
                    <m:r>
                      <a:rPr lang="en-US" sz="3600" i="1" kern="0">
                        <a:latin typeface="Cambria Math" panose="02040503050406030204" pitchFamily="18" charset="0"/>
                      </a:rPr>
                      <m:t>=1− 0.785</m:t>
                    </m:r>
                    <m:r>
                      <a:rPr lang="en-US" sz="3600" b="0" i="1" kern="0" smtClean="0">
                        <a:latin typeface="Cambria Math" panose="02040503050406030204" pitchFamily="18" charset="0"/>
                      </a:rPr>
                      <m:t>= </m:t>
                    </m:r>
                    <m:r>
                      <a:rPr lang="en-US" sz="3600" i="1" kern="0">
                        <a:latin typeface="Cambria Math" panose="02040503050406030204" pitchFamily="18" charset="0"/>
                      </a:rPr>
                      <m:t>0.215</m:t>
                    </m:r>
                  </m:oMath>
                </a14:m>
                <a:endParaRPr lang="en-US" sz="3600" kern="0"/>
              </a:p>
              <a:p>
                <a:pPr marL="583565" marR="5080" indent="-571500" algn="just">
                  <a:lnSpc>
                    <a:spcPct val="130000"/>
                  </a:lnSpc>
                  <a:buFont typeface="Wingdings" panose="05000000000000000000" pitchFamily="2" charset="2"/>
                  <a:buChar char="§"/>
                </a:pPr>
                <a14:m>
                  <m:oMath xmlns:m="http://schemas.openxmlformats.org/officeDocument/2006/math">
                    <m:r>
                      <a:rPr lang="en-US" sz="3600" i="1" kern="0" smtClea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𝑌𝐸𝑆</m:t>
                            </m:r>
                          </m:num>
                          <m:den>
                            <m:r>
                              <a:rPr lang="en-US" sz="3600" i="1" kern="0">
                                <a:latin typeface="Cambria Math" panose="02040503050406030204" pitchFamily="18" charset="0"/>
                              </a:rPr>
                              <m:t>𝑋</m:t>
                            </m:r>
                          </m:den>
                        </m:f>
                      </m:e>
                    </m:d>
                    <m:r>
                      <a:rPr lang="en-US" sz="3600" b="0" i="1" kern="0" smtClean="0">
                        <a:latin typeface="Cambria Math" panose="02040503050406030204" pitchFamily="18" charset="0"/>
                      </a:rPr>
                      <m:t>&gt;</m:t>
                    </m:r>
                    <m:r>
                      <a:rPr lang="en-US" sz="3600" i="1" kern="0">
                        <a:latin typeface="Cambria Math" panose="02040503050406030204" pitchFamily="18" charset="0"/>
                      </a:rPr>
                      <m:t>𝑃</m:t>
                    </m:r>
                    <m:d>
                      <m:dPr>
                        <m:ctrlPr>
                          <a:rPr lang="en-US" sz="3600" i="1" kern="0">
                            <a:latin typeface="Cambria Math" panose="02040503050406030204" pitchFamily="18" charset="0"/>
                          </a:rPr>
                        </m:ctrlPr>
                      </m:dPr>
                      <m:e>
                        <m:f>
                          <m:fPr>
                            <m:type m:val="skw"/>
                            <m:ctrlPr>
                              <a:rPr lang="en-US" sz="3600" i="1" kern="0">
                                <a:latin typeface="Cambria Math" panose="02040503050406030204" pitchFamily="18" charset="0"/>
                              </a:rPr>
                            </m:ctrlPr>
                          </m:fPr>
                          <m:num>
                            <m:r>
                              <a:rPr lang="en-US" sz="3600" b="0" i="1" kern="0" smtClean="0">
                                <a:latin typeface="Cambria Math" panose="02040503050406030204" pitchFamily="18" charset="0"/>
                              </a:rPr>
                              <m:t>𝑁𝑂</m:t>
                            </m:r>
                          </m:num>
                          <m:den>
                            <m:r>
                              <a:rPr lang="en-US" sz="3600" i="1" kern="0">
                                <a:latin typeface="Cambria Math" panose="02040503050406030204" pitchFamily="18" charset="0"/>
                              </a:rPr>
                              <m:t>𝑋</m:t>
                            </m:r>
                          </m:den>
                        </m:f>
                      </m:e>
                    </m:d>
                  </m:oMath>
                </a14:m>
                <a:r>
                  <a:rPr lang="en-US" sz="3600" kern="0"/>
                  <a:t> nên khả năng chơi được golft có tỷ lệ cao hơn với điều kiện thời tiết: </a:t>
                </a:r>
                <a14:m>
                  <m:oMath xmlns:m="http://schemas.openxmlformats.org/officeDocument/2006/math">
                    <m:r>
                      <m:rPr>
                        <m:sty m:val="p"/>
                      </m:rPr>
                      <a:rPr lang="en-US" sz="3600" b="0" i="0" kern="0" smtClean="0">
                        <a:latin typeface="Cambria Math" panose="02040503050406030204" pitchFamily="18" charset="0"/>
                      </a:rPr>
                      <m:t>outlook</m:t>
                    </m:r>
                    <m:r>
                      <a:rPr lang="en-US" sz="3600" b="0" i="0"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𝑆𝑢𝑛𝑛𝑦</m:t>
                        </m:r>
                      </m:e>
                    </m:d>
                    <m:r>
                      <a:rPr lang="en-US" sz="3600" i="1" kern="0">
                        <a:latin typeface="Cambria Math" panose="02040503050406030204" pitchFamily="18" charset="0"/>
                      </a:rPr>
                      <m:t>, </m:t>
                    </m:r>
                    <m:r>
                      <a:rPr lang="en-US" sz="3600" b="0" i="1" kern="0" smtClean="0">
                        <a:latin typeface="Cambria Math" panose="02040503050406030204" pitchFamily="18" charset="0"/>
                      </a:rPr>
                      <m:t>𝑡𝑒𝑚𝑝𝑒𝑟𝑎𝑡𝑢𝑟𝑒</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𝐻𝑜𝑡</m:t>
                        </m:r>
                      </m:e>
                    </m:d>
                    <m:r>
                      <a:rPr lang="en-US" sz="3600" i="1" kern="0">
                        <a:latin typeface="Cambria Math" panose="02040503050406030204" pitchFamily="18" charset="0"/>
                      </a:rPr>
                      <m:t>, </m:t>
                    </m:r>
                    <m:r>
                      <a:rPr lang="en-US" sz="3600" b="0" i="1" kern="0" smtClean="0">
                        <a:latin typeface="Cambria Math" panose="02040503050406030204" pitchFamily="18" charset="0"/>
                      </a:rPr>
                      <m:t>h𝑢𝑚𝑖𝑑𝑖𝑡𝑦</m:t>
                    </m:r>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r>
                          <a:rPr lang="en-US" sz="3600" i="1" kern="0">
                            <a:latin typeface="Cambria Math" panose="02040503050406030204" pitchFamily="18" charset="0"/>
                          </a:rPr>
                          <m:t>𝑁𝑜𝑟𝑚𝑎𝑙</m:t>
                        </m:r>
                      </m:e>
                    </m:d>
                    <m:r>
                      <a:rPr lang="en-US" sz="3600" i="1" kern="0">
                        <a:latin typeface="Cambria Math" panose="02040503050406030204" pitchFamily="18" charset="0"/>
                      </a:rPr>
                      <m:t>, </m:t>
                    </m:r>
                    <m:r>
                      <a:rPr lang="en-US" sz="3600" b="0" i="1" kern="0" smtClean="0">
                        <a:latin typeface="Cambria Math" panose="02040503050406030204" pitchFamily="18" charset="0"/>
                      </a:rPr>
                      <m:t>𝑤𝑖𝑛𝑑𝑦</m:t>
                    </m:r>
                    <m:r>
                      <a:rPr lang="en-US" sz="3600" b="0" i="1" kern="0" smtClean="0">
                        <a:latin typeface="Cambria Math" panose="02040503050406030204" pitchFamily="18" charset="0"/>
                      </a:rPr>
                      <m:t>={</m:t>
                    </m:r>
                    <m:r>
                      <a:rPr lang="en-US" sz="3600" i="1" kern="0">
                        <a:latin typeface="Cambria Math" panose="02040503050406030204" pitchFamily="18" charset="0"/>
                      </a:rPr>
                      <m:t>𝐹𝑎𝑙𝑠𝑒</m:t>
                    </m:r>
                    <m:r>
                      <a:rPr lang="en-US" sz="3600" b="0" i="1" kern="0" smtClean="0">
                        <a:latin typeface="Cambria Math" panose="02040503050406030204" pitchFamily="18" charset="0"/>
                      </a:rPr>
                      <m:t>}</m:t>
                    </m:r>
                  </m:oMath>
                </a14:m>
                <a:r>
                  <a:rPr lang="en-US" sz="3600" kern="0"/>
                  <a:t>.</a:t>
                </a:r>
              </a:p>
            </p:txBody>
          </p:sp>
        </mc:Choice>
        <mc:Fallback xmlns="">
          <p:sp>
            <p:nvSpPr>
              <p:cNvPr id="6" name="object 20">
                <a:extLst>
                  <a:ext uri="{FF2B5EF4-FFF2-40B4-BE49-F238E27FC236}">
                    <a16:creationId xmlns:a16="http://schemas.microsoft.com/office/drawing/2014/main" id="{CE7838C1-C074-9B98-83DF-58CC732D03AC}"/>
                  </a:ext>
                </a:extLst>
              </p:cNvPr>
              <p:cNvSpPr txBox="1">
                <a:spLocks noRot="1" noChangeAspect="1" noMove="1" noResize="1" noEditPoints="1" noAdjustHandles="1" noChangeArrowheads="1" noChangeShapeType="1" noTextEdit="1"/>
              </p:cNvSpPr>
              <p:nvPr/>
            </p:nvSpPr>
            <p:spPr>
              <a:xfrm>
                <a:off x="818356" y="2374900"/>
                <a:ext cx="9753600" cy="8120877"/>
              </a:xfrm>
              <a:prstGeom prst="rect">
                <a:avLst/>
              </a:prstGeom>
              <a:blipFill>
                <a:blip r:embed="rId3"/>
                <a:stretch>
                  <a:fillRect l="-2500" t="-300" r="-2812" b="-2402"/>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EFEB5B2F-1A8C-BCD7-5732-4DB82F445DD9}"/>
              </a:ext>
            </a:extLst>
          </p:cNvPr>
          <p:cNvGraphicFramePr>
            <a:graphicFrameLocks noGrp="1"/>
          </p:cNvGraphicFramePr>
          <p:nvPr/>
        </p:nvGraphicFramePr>
        <p:xfrm>
          <a:off x="10876756" y="2374900"/>
          <a:ext cx="7539898" cy="7748810"/>
        </p:xfrm>
        <a:graphic>
          <a:graphicData uri="http://schemas.openxmlformats.org/drawingml/2006/table">
            <a:tbl>
              <a:tblPr>
                <a:tableStyleId>{5C22544A-7EE6-4342-B048-85BDC9FD1C3A}</a:tableStyleId>
              </a:tblPr>
              <a:tblGrid>
                <a:gridCol w="559651">
                  <a:extLst>
                    <a:ext uri="{9D8B030D-6E8A-4147-A177-3AD203B41FA5}">
                      <a16:colId xmlns:a16="http://schemas.microsoft.com/office/drawing/2014/main" val="2410033550"/>
                    </a:ext>
                  </a:extLst>
                </a:gridCol>
                <a:gridCol w="1239837">
                  <a:extLst>
                    <a:ext uri="{9D8B030D-6E8A-4147-A177-3AD203B41FA5}">
                      <a16:colId xmlns:a16="http://schemas.microsoft.com/office/drawing/2014/main" val="2475956894"/>
                    </a:ext>
                  </a:extLst>
                </a:gridCol>
                <a:gridCol w="1706563">
                  <a:extLst>
                    <a:ext uri="{9D8B030D-6E8A-4147-A177-3AD203B41FA5}">
                      <a16:colId xmlns:a16="http://schemas.microsoft.com/office/drawing/2014/main" val="1995165818"/>
                    </a:ext>
                  </a:extLst>
                </a:gridCol>
                <a:gridCol w="1181100">
                  <a:extLst>
                    <a:ext uri="{9D8B030D-6E8A-4147-A177-3AD203B41FA5}">
                      <a16:colId xmlns:a16="http://schemas.microsoft.com/office/drawing/2014/main" val="2265446905"/>
                    </a:ext>
                  </a:extLst>
                </a:gridCol>
                <a:gridCol w="901700">
                  <a:extLst>
                    <a:ext uri="{9D8B030D-6E8A-4147-A177-3AD203B41FA5}">
                      <a16:colId xmlns:a16="http://schemas.microsoft.com/office/drawing/2014/main" val="982983248"/>
                    </a:ext>
                  </a:extLst>
                </a:gridCol>
                <a:gridCol w="1951047">
                  <a:extLst>
                    <a:ext uri="{9D8B030D-6E8A-4147-A177-3AD203B41FA5}">
                      <a16:colId xmlns:a16="http://schemas.microsoft.com/office/drawing/2014/main" val="566835138"/>
                    </a:ext>
                  </a:extLst>
                </a:gridCol>
              </a:tblGrid>
              <a:tr h="456110">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Outlook</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Temperature</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Humidity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Windy</a:t>
                      </a:r>
                      <a:endParaRPr lang="en-US" sz="2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Play Golf</a:t>
                      </a:r>
                      <a:endParaRPr lang="en-US"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134067"/>
                  </a:ext>
                </a:extLst>
              </a:tr>
              <a:tr h="569505">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0391350"/>
                  </a:ext>
                </a:extLst>
              </a:tr>
              <a:tr h="456110">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8463826"/>
                  </a:ext>
                </a:extLst>
              </a:tr>
              <a:tr h="569505">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854022"/>
                  </a:ext>
                </a:extLst>
              </a:tr>
              <a:tr h="569505">
                <a:tc>
                  <a:txBody>
                    <a:bodyPr/>
                    <a:lstStyle/>
                    <a:p>
                      <a:pPr algn="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7144818"/>
                  </a:ext>
                </a:extLst>
              </a:tr>
              <a:tr h="569505">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124773"/>
                  </a:ext>
                </a:extLst>
              </a:tr>
              <a:tr h="456110">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2361368"/>
                  </a:ext>
                </a:extLst>
              </a:tr>
              <a:tr h="456110">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7786783"/>
                  </a:ext>
                </a:extLst>
              </a:tr>
              <a:tr h="56950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7196660"/>
                  </a:ext>
                </a:extLst>
              </a:tr>
              <a:tr h="56950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80007"/>
                  </a:ext>
                </a:extLst>
              </a:tr>
              <a:tr h="56950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19484"/>
                  </a:ext>
                </a:extLst>
              </a:tr>
              <a:tr h="456110">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8111309"/>
                  </a:ext>
                </a:extLst>
              </a:tr>
              <a:tr h="456110">
                <a:tc>
                  <a:txBody>
                    <a:bodyPr/>
                    <a:lstStyle/>
                    <a:p>
                      <a:pPr algn="r"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426000"/>
                  </a:ext>
                </a:extLst>
              </a:tr>
              <a:tr h="569505">
                <a:tc>
                  <a:txBody>
                    <a:bodyPr/>
                    <a:lstStyle/>
                    <a:p>
                      <a:pPr algn="r" fontAlgn="b"/>
                      <a:r>
                        <a:rPr lang="en-US" sz="2000" u="none" strike="noStrike">
                          <a:effectLst/>
                        </a:rPr>
                        <a:t>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470422"/>
                  </a:ext>
                </a:extLst>
              </a:tr>
              <a:tr h="456110">
                <a:tc>
                  <a:txBody>
                    <a:bodyPr/>
                    <a:lstStyle/>
                    <a:p>
                      <a:pPr algn="r" fontAlgn="b"/>
                      <a:r>
                        <a:rPr lang="en-US" sz="2000" u="none" strike="noStrike">
                          <a:effectLst/>
                        </a:rPr>
                        <a:t>13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2365416"/>
                  </a:ext>
                </a:extLst>
              </a:tr>
            </a:tbl>
          </a:graphicData>
        </a:graphic>
      </p:graphicFrame>
    </p:spTree>
    <p:extLst>
      <p:ext uri="{BB962C8B-B14F-4D97-AF65-F5344CB8AC3E}">
        <p14:creationId xmlns:p14="http://schemas.microsoft.com/office/powerpoint/2010/main" val="57514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kern="0">
                <a:cs typeface="Source Sans Pro Light"/>
              </a:rPr>
              <a:t>Xây dựng cây định danh dựa trên sự phân hoạch của</a:t>
            </a:r>
            <a:r>
              <a:rPr lang="en-US" sz="4000" kern="0">
                <a:cs typeface="Source Sans Pro Light"/>
              </a:rPr>
              <a:t> </a:t>
            </a:r>
            <a:r>
              <a:rPr lang="vi-VN" sz="4000" kern="0">
                <a:cs typeface="Source Sans Pro Light"/>
              </a:rPr>
              <a:t>các thuộc tính</a:t>
            </a:r>
            <a:r>
              <a:rPr lang="en-US" sz="4000" kern="0">
                <a:cs typeface="Source Sans Pro Light"/>
              </a:rPr>
              <a:t>. Trong đó, p</a:t>
            </a:r>
            <a:r>
              <a:rPr lang="vi-VN" sz="4000" kern="0">
                <a:cs typeface="Source Sans Pro Light"/>
              </a:rPr>
              <a:t>hân hoạch</a:t>
            </a:r>
            <a:r>
              <a:rPr lang="en-US" sz="4000" kern="0">
                <a:cs typeface="Source Sans Pro Light"/>
              </a:rPr>
              <a:t> là:</a:t>
            </a:r>
            <a:endParaRPr lang="vi-VN" sz="4000" kern="0">
              <a:cs typeface="Source Sans Pro Light"/>
            </a:endParaRPr>
          </a:p>
          <a:p>
            <a:pPr marL="1497965" marR="5080" lvl="2" indent="-571500" algn="just">
              <a:lnSpc>
                <a:spcPct val="130000"/>
              </a:lnSpc>
              <a:buFont typeface="Wingdings" panose="05000000000000000000" pitchFamily="2" charset="2"/>
              <a:buChar char="§"/>
            </a:pPr>
            <a:r>
              <a:rPr lang="vi-VN" sz="4000" kern="0">
                <a:cs typeface="Source Sans Pro Light"/>
              </a:rPr>
              <a:t>Nút cha</a:t>
            </a:r>
            <a:r>
              <a:rPr lang="en-US" sz="4000" kern="0">
                <a:cs typeface="Source Sans Pro Light"/>
              </a:rPr>
              <a:t>:</a:t>
            </a:r>
            <a:r>
              <a:rPr lang="vi-VN" sz="4000" kern="0">
                <a:cs typeface="Source Sans Pro Light"/>
              </a:rPr>
              <a:t> là thuộc tính được phân hoạch</a:t>
            </a:r>
          </a:p>
          <a:p>
            <a:pPr marL="1497965" marR="5080" lvl="2" indent="-571500" algn="just">
              <a:lnSpc>
                <a:spcPct val="130000"/>
              </a:lnSpc>
              <a:buFont typeface="Wingdings" panose="05000000000000000000" pitchFamily="2" charset="2"/>
              <a:buChar char="§"/>
            </a:pPr>
            <a:r>
              <a:rPr lang="vi-VN" sz="4000" kern="0">
                <a:cs typeface="Source Sans Pro Light"/>
              </a:rPr>
              <a:t>Các nút con: Các giá trị phân biệt ứng với thuộc tính được phân</a:t>
            </a:r>
            <a:r>
              <a:rPr lang="en-US" sz="4000" kern="0">
                <a:cs typeface="Source Sans Pro Light"/>
              </a:rPr>
              <a:t> </a:t>
            </a:r>
            <a:r>
              <a:rPr lang="vi-VN" sz="4000" kern="0">
                <a:cs typeface="Source Sans Pro Light"/>
              </a:rPr>
              <a:t>hoạch.</a:t>
            </a:r>
          </a:p>
          <a:p>
            <a:pPr marL="583565" marR="5080" indent="-571500" algn="just">
              <a:lnSpc>
                <a:spcPct val="130000"/>
              </a:lnSpc>
              <a:buFont typeface="Wingdings" panose="05000000000000000000" pitchFamily="2" charset="2"/>
              <a:buChar char="§"/>
            </a:pPr>
            <a:r>
              <a:rPr lang="vi-VN" sz="4000" kern="0">
                <a:cs typeface="Source Sans Pro Light"/>
              </a:rPr>
              <a:t>Là công cụ phổ biến trong một số ứng dụng</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spTree>
    <p:extLst>
      <p:ext uri="{BB962C8B-B14F-4D97-AF65-F5344CB8AC3E}">
        <p14:creationId xmlns:p14="http://schemas.microsoft.com/office/powerpoint/2010/main" val="831632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mc:Choice xmlns:a14="http://schemas.microsoft.com/office/drawing/2010/main" Requires="a14">
          <p:sp>
            <p:nvSpPr>
              <p:cNvPr id="20" name="object 20"/>
              <p:cNvSpPr txBox="1"/>
              <p:nvPr/>
            </p:nvSpPr>
            <p:spPr>
              <a:xfrm>
                <a:off x="818356" y="2374900"/>
                <a:ext cx="16916400" cy="779566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Thuật toán k-means là thuật toán phân cụm từ n đối tượng ban đầu vào k cụm phân biệt, với k&lt;n </a:t>
                </a:r>
                <a:r>
                  <a:rPr lang="vi-VN" sz="4000" kern="0">
                    <a:cs typeface="Source Sans Pro Light"/>
                  </a:rPr>
                  <a:t>được giới thiệu năm 1957 bởi Lloyd K-means</a:t>
                </a:r>
                <a:r>
                  <a:rPr lang="en-US" sz="4000" kern="0">
                    <a:cs typeface="Source Sans Pro Light"/>
                  </a:rPr>
                  <a:t>.</a:t>
                </a:r>
              </a:p>
              <a:p>
                <a:pPr marL="583565" marR="5080" indent="-571500" algn="just">
                  <a:lnSpc>
                    <a:spcPct val="130000"/>
                  </a:lnSpc>
                  <a:buFont typeface="Wingdings" panose="05000000000000000000" pitchFamily="2" charset="2"/>
                  <a:buChar char="§"/>
                </a:pPr>
                <a:r>
                  <a:rPr lang="en-US" sz="4000" kern="0"/>
                  <a:t>Thuật toán sử dụng độ đo tương tự giữa quan sát.</a:t>
                </a:r>
              </a:p>
              <a:p>
                <a:pPr marL="583565" marR="5080" indent="-571500" algn="just">
                  <a:lnSpc>
                    <a:spcPct val="130000"/>
                  </a:lnSpc>
                  <a:buFont typeface="Wingdings" panose="05000000000000000000" pitchFamily="2" charset="2"/>
                  <a:buChar char="§"/>
                </a:pPr>
                <a:r>
                  <a:rPr lang="en-US" sz="4000" kern="0"/>
                  <a:t>Khoảng cách Euclidean là phương pháp phổ biến nhất được dùng để đánh giá khoảng cách của các quan sát.</a:t>
                </a:r>
              </a:p>
              <a:p>
                <a:pPr marL="583565" marR="5080" indent="-571500" algn="just">
                  <a:lnSpc>
                    <a:spcPct val="130000"/>
                  </a:lnSpc>
                  <a:buFont typeface="Wingdings" panose="05000000000000000000" pitchFamily="2" charset="2"/>
                  <a:buChar char="§"/>
                </a:pPr>
                <a:r>
                  <a:rPr lang="en-US" sz="4000" kern="0"/>
                  <a:t>Cho 2 quan sát u={u1, u2, ..., uq} và v = {v1, v2 , ..., vq}, mỗi quan sát bao gồm q biến.</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𝑑</m:t>
                        </m:r>
                      </m:e>
                      <m:sub>
                        <m:r>
                          <a:rPr lang="en-US" sz="3600" b="0" i="1" kern="0" smtClean="0">
                            <a:latin typeface="Cambria Math" panose="02040503050406030204" pitchFamily="18" charset="0"/>
                          </a:rPr>
                          <m:t>𝑢</m:t>
                        </m:r>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sub>
                    </m:sSub>
                    <m:r>
                      <a:rPr lang="en-US" sz="3600" b="0" i="1" kern="0" smtClean="0">
                        <a:latin typeface="Cambria Math" panose="02040503050406030204" pitchFamily="18" charset="0"/>
                      </a:rPr>
                      <m:t>=</m:t>
                    </m:r>
                    <m:rad>
                      <m:radPr>
                        <m:degHide m:val="on"/>
                        <m:ctrlPr>
                          <a:rPr lang="en-US" sz="3600" b="0" i="1" kern="0" smtClean="0">
                            <a:latin typeface="Cambria Math" panose="02040503050406030204" pitchFamily="18" charset="0"/>
                          </a:rPr>
                        </m:ctrlPr>
                      </m:radPr>
                      <m:deg/>
                      <m:e>
                        <m:sSup>
                          <m:sSupPr>
                            <m:ctrlPr>
                              <a:rPr lang="en-US" sz="3600" b="0" i="1" kern="0" smtClean="0">
                                <a:latin typeface="Cambria Math" panose="02040503050406030204" pitchFamily="18" charset="0"/>
                              </a:rPr>
                            </m:ctrlPr>
                          </m:sSupPr>
                          <m:e>
                            <m:d>
                              <m:dPr>
                                <m:ctrlPr>
                                  <a:rPr lang="en-US" sz="3600" b="0" i="1" kern="0" smtClean="0">
                                    <a:latin typeface="Cambria Math" panose="02040503050406030204" pitchFamily="18" charset="0"/>
                                  </a:rPr>
                                </m:ctrlPr>
                              </m:dPr>
                              <m:e>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𝑢</m:t>
                                    </m:r>
                                  </m:e>
                                  <m:sub>
                                    <m:r>
                                      <a:rPr lang="en-US" sz="3600" b="0" i="1" kern="0" smtClean="0">
                                        <a:latin typeface="Cambria Math" panose="02040503050406030204" pitchFamily="18" charset="0"/>
                                      </a:rPr>
                                      <m:t>1</m:t>
                                    </m:r>
                                  </m:sub>
                                </m:sSub>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𝑣</m:t>
                                    </m:r>
                                  </m:e>
                                  <m:sub>
                                    <m:r>
                                      <a:rPr lang="en-US" sz="3600" b="0" i="1" kern="0" smtClean="0">
                                        <a:latin typeface="Cambria Math" panose="02040503050406030204" pitchFamily="18" charset="0"/>
                                      </a:rPr>
                                      <m:t>1</m:t>
                                    </m:r>
                                  </m:sub>
                                </m:sSub>
                              </m:e>
                            </m:d>
                          </m:e>
                          <m:sup>
                            <m:r>
                              <a:rPr lang="en-US" sz="3600" b="0" i="1" kern="0" smtClean="0">
                                <a:latin typeface="Cambria Math" panose="02040503050406030204" pitchFamily="18" charset="0"/>
                              </a:rPr>
                              <m:t>2</m:t>
                            </m:r>
                          </m:sup>
                        </m:sSup>
                        <m:r>
                          <a:rPr lang="en-US" sz="3600" b="0" i="1" kern="0" smtClean="0">
                            <a:latin typeface="Cambria Math" panose="02040503050406030204" pitchFamily="18" charset="0"/>
                          </a:rPr>
                          <m:t>+</m:t>
                        </m:r>
                        <m:sSup>
                          <m:sSupPr>
                            <m:ctrlPr>
                              <a:rPr lang="en-US" sz="3600" i="1" kern="0">
                                <a:latin typeface="Cambria Math" panose="02040503050406030204" pitchFamily="18" charset="0"/>
                              </a:rPr>
                            </m:ctrlPr>
                          </m:sSupPr>
                          <m:e>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2</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2</m:t>
                                    </m:r>
                                  </m:sub>
                                </m:sSub>
                              </m:e>
                            </m:d>
                          </m:e>
                          <m:sup>
                            <m:r>
                              <a:rPr lang="en-US" sz="3600" i="1" kern="0">
                                <a:latin typeface="Cambria Math" panose="02040503050406030204" pitchFamily="18" charset="0"/>
                              </a:rPr>
                              <m:t>2</m:t>
                            </m:r>
                          </m:sup>
                        </m:sSup>
                        <m:r>
                          <a:rPr lang="en-US" sz="3600" b="0" i="1" kern="0" smtClean="0">
                            <a:latin typeface="Cambria Math" panose="02040503050406030204" pitchFamily="18" charset="0"/>
                          </a:rPr>
                          <m:t>+…+</m:t>
                        </m:r>
                        <m:sSup>
                          <m:sSupPr>
                            <m:ctrlPr>
                              <a:rPr lang="en-US" sz="3600" i="1" kern="0">
                                <a:latin typeface="Cambria Math" panose="02040503050406030204" pitchFamily="18" charset="0"/>
                              </a:rPr>
                            </m:ctrlPr>
                          </m:sSupPr>
                          <m:e>
                            <m:d>
                              <m:dPr>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𝑞</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𝑞</m:t>
                                    </m:r>
                                  </m:sub>
                                </m:sSub>
                              </m:e>
                            </m:d>
                          </m:e>
                          <m:sup>
                            <m:r>
                              <a:rPr lang="en-US" sz="3600" i="1" kern="0">
                                <a:latin typeface="Cambria Math" panose="02040503050406030204" pitchFamily="18" charset="0"/>
                              </a:rPr>
                              <m:t>2</m:t>
                            </m:r>
                          </m:sup>
                        </m:sSup>
                      </m:e>
                    </m:rad>
                  </m:oMath>
                </a14:m>
                <a:r>
                  <a:rPr lang="en-US" sz="3600" kern="0"/>
                  <a:t>: khoảng cách giữa vectors</a:t>
                </a:r>
                <a:endParaRPr lang="vi-VN" sz="3600" kern="0"/>
              </a:p>
            </p:txBody>
          </p:sp>
        </mc:Choice>
        <mc:Fallback>
          <p:sp>
            <p:nvSpPr>
              <p:cNvPr id="20" name="object 20"/>
              <p:cNvSpPr txBox="1">
                <a:spLocks noRot="1" noChangeAspect="1" noMove="1" noResize="1" noEditPoints="1" noAdjustHandles="1" noChangeArrowheads="1" noChangeShapeType="1" noTextEdit="1"/>
              </p:cNvSpPr>
              <p:nvPr/>
            </p:nvSpPr>
            <p:spPr>
              <a:xfrm>
                <a:off x="818356" y="2374900"/>
                <a:ext cx="16916400" cy="7795660"/>
              </a:xfrm>
              <a:prstGeom prst="rect">
                <a:avLst/>
              </a:prstGeom>
              <a:blipFill>
                <a:blip r:embed="rId3"/>
                <a:stretch>
                  <a:fillRect l="-1622" t="-391" r="-1802" b="-23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1704989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mc:Choice xmlns:a14="http://schemas.microsoft.com/office/drawing/2010/main" Requires="a14">
          <p:sp>
            <p:nvSpPr>
              <p:cNvPr id="20" name="object 20"/>
              <p:cNvSpPr txBox="1"/>
              <p:nvPr/>
            </p:nvSpPr>
            <p:spPr>
              <a:xfrm>
                <a:off x="818356" y="2374900"/>
                <a:ext cx="16916400" cy="653788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Nếu 2 vector thẳng hang thì khoảng cách u,v là:</a:t>
                </a:r>
              </a:p>
              <a:p>
                <a:pPr marL="583565" marR="5080" indent="-571500" algn="just">
                  <a:lnSpc>
                    <a:spcPct val="130000"/>
                  </a:lnSpc>
                  <a:buFont typeface="Wingdings" panose="05000000000000000000" pitchFamily="2" charset="2"/>
                  <a:buChar char="§"/>
                </a:pPr>
                <a14:m>
                  <m:oMath xmlns:m="http://schemas.openxmlformats.org/officeDocument/2006/math">
                    <m:sSub>
                      <m:sSubPr>
                        <m:ctrlPr>
                          <a:rPr lang="vi-VN" sz="3600" i="1" kern="0" smtClean="0">
                            <a:latin typeface="Cambria Math" panose="02040503050406030204" pitchFamily="18" charset="0"/>
                          </a:rPr>
                        </m:ctrlPr>
                      </m:sSubPr>
                      <m:e>
                        <m:r>
                          <a:rPr lang="en-US" sz="3600" b="0" i="1" kern="0" smtClean="0">
                            <a:latin typeface="Cambria Math" panose="02040503050406030204" pitchFamily="18" charset="0"/>
                          </a:rPr>
                          <m:t>𝑑</m:t>
                        </m:r>
                      </m:e>
                      <m:sub>
                        <m:r>
                          <a:rPr lang="en-US" sz="3600" b="0" i="1" kern="0" smtClean="0">
                            <a:latin typeface="Cambria Math" panose="02040503050406030204" pitchFamily="18" charset="0"/>
                          </a:rPr>
                          <m:t>𝑢</m:t>
                        </m:r>
                        <m:r>
                          <a:rPr lang="en-US" sz="3600" b="0" i="1" kern="0" smtClean="0">
                            <a:latin typeface="Cambria Math" panose="02040503050406030204" pitchFamily="18" charset="0"/>
                          </a:rPr>
                          <m:t>,</m:t>
                        </m:r>
                        <m:r>
                          <a:rPr lang="en-US" sz="3600" b="0" i="1" kern="0" smtClean="0">
                            <a:latin typeface="Cambria Math" panose="02040503050406030204" pitchFamily="18" charset="0"/>
                          </a:rPr>
                          <m:t>𝑣</m:t>
                        </m:r>
                      </m:sub>
                    </m:sSub>
                    <m:r>
                      <a:rPr lang="en-US" sz="3600" b="0" i="1" kern="0" smtClean="0">
                        <a:latin typeface="Cambria Math" panose="02040503050406030204" pitchFamily="18" charset="0"/>
                      </a:rPr>
                      <m:t>=</m:t>
                    </m:r>
                    <m:d>
                      <m:dPr>
                        <m:begChr m:val="|"/>
                        <m:endChr m:val="|"/>
                        <m:ctrlPr>
                          <a:rPr lang="en-US" sz="3600" b="0" i="1" kern="0" smtClean="0">
                            <a:latin typeface="Cambria Math" panose="02040503050406030204" pitchFamily="18" charset="0"/>
                          </a:rPr>
                        </m:ctrlPr>
                      </m:dPr>
                      <m:e>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𝑢</m:t>
                            </m:r>
                          </m:e>
                          <m:sub>
                            <m:r>
                              <a:rPr lang="en-US" sz="3600" b="0" i="1" kern="0" smtClean="0">
                                <a:latin typeface="Cambria Math" panose="02040503050406030204" pitchFamily="18" charset="0"/>
                              </a:rPr>
                              <m:t>1</m:t>
                            </m:r>
                          </m:sub>
                        </m:sSub>
                        <m:r>
                          <a:rPr lang="en-US" sz="3600" b="0" i="1" kern="0" smtClean="0">
                            <a:latin typeface="Cambria Math" panose="02040503050406030204" pitchFamily="18" charset="0"/>
                          </a:rPr>
                          <m:t>−</m:t>
                        </m:r>
                        <m:sSub>
                          <m:sSubPr>
                            <m:ctrlPr>
                              <a:rPr lang="en-US" sz="3600" b="0" i="1" kern="0" smtClean="0">
                                <a:latin typeface="Cambria Math" panose="02040503050406030204" pitchFamily="18" charset="0"/>
                              </a:rPr>
                            </m:ctrlPr>
                          </m:sSubPr>
                          <m:e>
                            <m:r>
                              <a:rPr lang="en-US" sz="3600" b="0" i="1" kern="0" smtClean="0">
                                <a:latin typeface="Cambria Math" panose="02040503050406030204" pitchFamily="18" charset="0"/>
                              </a:rPr>
                              <m:t>𝑣</m:t>
                            </m:r>
                          </m:e>
                          <m:sub>
                            <m:r>
                              <a:rPr lang="en-US" sz="3600" b="0" i="1" kern="0" smtClean="0">
                                <a:latin typeface="Cambria Math" panose="02040503050406030204" pitchFamily="18" charset="0"/>
                              </a:rPr>
                              <m:t>1</m:t>
                            </m:r>
                          </m:sub>
                        </m:sSub>
                      </m:e>
                    </m:d>
                    <m:r>
                      <a:rPr lang="en-US" sz="3600" b="0" i="1" kern="0" smtClean="0">
                        <a:latin typeface="Cambria Math" panose="02040503050406030204" pitchFamily="18" charset="0"/>
                      </a:rPr>
                      <m:t>+</m:t>
                    </m:r>
                    <m:d>
                      <m:dPr>
                        <m:begChr m:val="|"/>
                        <m:endChr m:val="|"/>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2</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2</m:t>
                            </m:r>
                          </m:sub>
                        </m:sSub>
                      </m:e>
                    </m:d>
                    <m:r>
                      <a:rPr lang="en-US" sz="3600" b="0" i="1" kern="0" smtClean="0">
                        <a:latin typeface="Cambria Math" panose="02040503050406030204" pitchFamily="18" charset="0"/>
                      </a:rPr>
                      <m:t>+…+</m:t>
                    </m:r>
                    <m:d>
                      <m:dPr>
                        <m:begChr m:val="|"/>
                        <m:endChr m:val="|"/>
                        <m:ctrlPr>
                          <a:rPr lang="en-US" sz="3600" i="1" kern="0">
                            <a:latin typeface="Cambria Math" panose="02040503050406030204" pitchFamily="18" charset="0"/>
                          </a:rPr>
                        </m:ctrlPr>
                      </m:dPr>
                      <m:e>
                        <m:sSub>
                          <m:sSubPr>
                            <m:ctrlPr>
                              <a:rPr lang="en-US" sz="3600" i="1" kern="0">
                                <a:latin typeface="Cambria Math" panose="02040503050406030204" pitchFamily="18" charset="0"/>
                              </a:rPr>
                            </m:ctrlPr>
                          </m:sSubPr>
                          <m:e>
                            <m:r>
                              <a:rPr lang="en-US" sz="3600" i="1" kern="0">
                                <a:latin typeface="Cambria Math" panose="02040503050406030204" pitchFamily="18" charset="0"/>
                              </a:rPr>
                              <m:t>𝑢</m:t>
                            </m:r>
                          </m:e>
                          <m:sub>
                            <m:r>
                              <a:rPr lang="en-US" sz="3600" b="0" i="1" kern="0" smtClean="0">
                                <a:latin typeface="Cambria Math" panose="02040503050406030204" pitchFamily="18" charset="0"/>
                              </a:rPr>
                              <m:t>𝑞</m:t>
                            </m:r>
                          </m:sub>
                        </m:sSub>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𝑣</m:t>
                            </m:r>
                          </m:e>
                          <m:sub>
                            <m:r>
                              <a:rPr lang="en-US" sz="3600" b="0" i="1" kern="0" smtClean="0">
                                <a:latin typeface="Cambria Math" panose="02040503050406030204" pitchFamily="18" charset="0"/>
                              </a:rPr>
                              <m:t>𝑞</m:t>
                            </m:r>
                          </m:sub>
                        </m:sSub>
                      </m:e>
                    </m:d>
                  </m:oMath>
                </a14:m>
                <a:endParaRPr lang="en-US" sz="3600" kern="0"/>
              </a:p>
              <a:p>
                <a:pPr marL="583565" marR="5080" indent="-571500" algn="just">
                  <a:lnSpc>
                    <a:spcPct val="130000"/>
                  </a:lnSpc>
                  <a:buFont typeface="Wingdings" panose="05000000000000000000" pitchFamily="2" charset="2"/>
                  <a:buChar char="§"/>
                </a:pPr>
                <a:r>
                  <a:rPr lang="en-US" sz="3600" kern="0"/>
                  <a:t>Phân cụm cho 8 điểm có tọa độ như sau thành 3 cụm: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2,10</m:t>
                        </m:r>
                      </m:e>
                    </m:d>
                    <m:r>
                      <a:rPr lang="en-US" sz="3600" b="0" i="1" kern="0" smtClean="0">
                        <a:latin typeface="Cambria Math" panose="02040503050406030204" pitchFamily="18" charset="0"/>
                      </a:rPr>
                      <m:t>, </m:t>
                    </m:r>
                    <m:sSub>
                      <m:sSubPr>
                        <m:ctrlPr>
                          <a:rPr lang="en-US" sz="3600" i="1" kern="0" smtClea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2</m:t>
                        </m:r>
                      </m:sub>
                    </m:sSub>
                    <m:d>
                      <m:dPr>
                        <m:ctrlPr>
                          <a:rPr lang="en-US" sz="3600" i="1" kern="0">
                            <a:latin typeface="Cambria Math" panose="02040503050406030204" pitchFamily="18" charset="0"/>
                          </a:rPr>
                        </m:ctrlPr>
                      </m:dPr>
                      <m:e>
                        <m:r>
                          <a:rPr lang="en-US" sz="3600" i="1" kern="0">
                            <a:latin typeface="Cambria Math" panose="02040503050406030204" pitchFamily="18" charset="0"/>
                          </a:rPr>
                          <m:t>2,</m:t>
                        </m:r>
                        <m:r>
                          <a:rPr lang="en-US" sz="3600" b="0" i="1" kern="0" smtClean="0">
                            <a:latin typeface="Cambria Math" panose="02040503050406030204" pitchFamily="18" charset="0"/>
                          </a:rPr>
                          <m:t>5</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3</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8</m:t>
                        </m:r>
                        <m:r>
                          <a:rPr lang="en-US" sz="3600" i="1" kern="0">
                            <a:latin typeface="Cambria Math" panose="02040503050406030204" pitchFamily="18" charset="0"/>
                          </a:rPr>
                          <m:t>,</m:t>
                        </m:r>
                        <m:r>
                          <a:rPr lang="en-US" sz="3600" b="0" i="1" kern="0" smtClean="0">
                            <a:latin typeface="Cambria Math" panose="02040503050406030204" pitchFamily="18" charset="0"/>
                          </a:rPr>
                          <m:t>4</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8</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5</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7</m:t>
                        </m:r>
                        <m:r>
                          <a:rPr lang="en-US" sz="3600" i="1" kern="0">
                            <a:latin typeface="Cambria Math" panose="02040503050406030204" pitchFamily="18" charset="0"/>
                          </a:rPr>
                          <m:t>,</m:t>
                        </m:r>
                        <m:r>
                          <a:rPr lang="en-US" sz="3600" b="0" i="1" kern="0" smtClean="0">
                            <a:latin typeface="Cambria Math" panose="02040503050406030204" pitchFamily="18" charset="0"/>
                          </a:rPr>
                          <m:t>5</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6</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6</m:t>
                        </m:r>
                        <m:r>
                          <a:rPr lang="en-US" sz="3600" i="1" kern="0">
                            <a:latin typeface="Cambria Math" panose="02040503050406030204" pitchFamily="18" charset="0"/>
                          </a:rPr>
                          <m:t>,</m:t>
                        </m:r>
                        <m:r>
                          <a:rPr lang="en-US" sz="3600" b="0" i="1" kern="0" smtClean="0">
                            <a:latin typeface="Cambria Math" panose="02040503050406030204" pitchFamily="18" charset="0"/>
                          </a:rPr>
                          <m:t>4</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7</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1</m:t>
                        </m:r>
                        <m:r>
                          <a:rPr lang="en-US" sz="3600" i="1" kern="0">
                            <a:latin typeface="Cambria Math" panose="02040503050406030204" pitchFamily="18" charset="0"/>
                          </a:rPr>
                          <m:t>,</m:t>
                        </m:r>
                        <m:r>
                          <a:rPr lang="en-US" sz="3600" b="0" i="1" kern="0" smtClean="0">
                            <a:latin typeface="Cambria Math" panose="02040503050406030204" pitchFamily="18" charset="0"/>
                          </a:rPr>
                          <m:t>2</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8</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4</m:t>
                        </m:r>
                        <m:r>
                          <a:rPr lang="en-US" sz="3600" i="1" kern="0">
                            <a:latin typeface="Cambria Math" panose="02040503050406030204" pitchFamily="18" charset="0"/>
                          </a:rPr>
                          <m:t>,</m:t>
                        </m:r>
                        <m:r>
                          <a:rPr lang="en-US" sz="3600" b="0" i="1" kern="0" smtClean="0">
                            <a:latin typeface="Cambria Math" panose="02040503050406030204" pitchFamily="18" charset="0"/>
                          </a:rPr>
                          <m:t>9</m:t>
                        </m:r>
                      </m:e>
                    </m:d>
                  </m:oMath>
                </a14:m>
                <a:endParaRPr lang="en-US" sz="3600" kern="0"/>
              </a:p>
              <a:p>
                <a:pPr marL="583565" marR="5080" indent="-571500" algn="just">
                  <a:lnSpc>
                    <a:spcPct val="130000"/>
                  </a:lnSpc>
                  <a:buFont typeface="Wingdings" panose="05000000000000000000" pitchFamily="2" charset="2"/>
                  <a:buChar char="§"/>
                </a:pPr>
                <a:r>
                  <a:rPr lang="en-US" sz="3600" kern="0"/>
                  <a:t>Có thể nhận thấy số cụm là 3: k=3 &lt;n=8</a:t>
                </a:r>
              </a:p>
              <a:p>
                <a:pPr marL="583565" marR="5080" indent="-571500" algn="just">
                  <a:lnSpc>
                    <a:spcPct val="130000"/>
                  </a:lnSpc>
                  <a:buFont typeface="Wingdings" panose="05000000000000000000" pitchFamily="2" charset="2"/>
                  <a:buChar char="§"/>
                </a:pPr>
                <a:r>
                  <a:rPr lang="en-US" sz="3600" kern="0"/>
                  <a:t>Bước 1: chọn ngẫu nhiên 3 điểm làm giá trị trung tâm: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2,10</m:t>
                        </m:r>
                      </m:e>
                    </m:d>
                    <m:r>
                      <a:rPr lang="en-US" sz="3600" b="0" i="1" kern="0" smtClea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8</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7</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1</m:t>
                        </m:r>
                        <m:r>
                          <a:rPr lang="en-US" sz="3600" i="1" kern="0">
                            <a:latin typeface="Cambria Math" panose="02040503050406030204" pitchFamily="18" charset="0"/>
                          </a:rPr>
                          <m:t>,</m:t>
                        </m:r>
                        <m:r>
                          <a:rPr lang="en-US" sz="3600" b="0" i="1" kern="0" smtClean="0">
                            <a:latin typeface="Cambria Math" panose="02040503050406030204" pitchFamily="18" charset="0"/>
                          </a:rPr>
                          <m:t>2</m:t>
                        </m:r>
                      </m:e>
                    </m:d>
                  </m:oMath>
                </a14:m>
                <a:endParaRPr lang="en-US" sz="3600" kern="0"/>
              </a:p>
              <a:p>
                <a:pPr marL="583565" marR="5080" indent="-571500" algn="just">
                  <a:lnSpc>
                    <a:spcPct val="130000"/>
                  </a:lnSpc>
                  <a:buFont typeface="Wingdings" panose="05000000000000000000" pitchFamily="2" charset="2"/>
                  <a:buChar char="§"/>
                </a:pPr>
                <a:r>
                  <a:rPr lang="en-US" sz="3600" kern="0"/>
                  <a:t>Áp dụng công thức tính khoảng cách giữa 2 điểm </a:t>
                </a:r>
                <a14:m>
                  <m:oMath xmlns:m="http://schemas.openxmlformats.org/officeDocument/2006/math">
                    <m:r>
                      <m:rPr>
                        <m:sty m:val="p"/>
                      </m:rPr>
                      <a:rPr lang="en-US" sz="3600" b="0" i="0" kern="0" smtClean="0">
                        <a:latin typeface="Cambria Math" panose="02040503050406030204" pitchFamily="18" charset="0"/>
                      </a:rPr>
                      <m:t>a</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r>
                          <a:rPr lang="en-US" sz="3600" b="0" i="1" kern="0" smtClean="0">
                            <a:latin typeface="Cambria Math" panose="02040503050406030204" pitchFamily="18" charset="0"/>
                          </a:rPr>
                          <m:t>1,</m:t>
                        </m:r>
                        <m:r>
                          <a:rPr lang="en-US" sz="3600" b="0" i="1" kern="0" smtClean="0">
                            <a:latin typeface="Cambria Math" panose="02040503050406030204" pitchFamily="18" charset="0"/>
                          </a:rPr>
                          <m:t>𝑦</m:t>
                        </m:r>
                        <m:r>
                          <a:rPr lang="en-US" sz="3600" b="0" i="1" kern="0" smtClean="0">
                            <a:latin typeface="Cambria Math" panose="02040503050406030204" pitchFamily="18" charset="0"/>
                          </a:rPr>
                          <m:t>1</m:t>
                        </m:r>
                      </m:e>
                    </m:d>
                    <m:r>
                      <a:rPr lang="en-US" sz="3600" b="0" i="1" kern="0" smtClean="0">
                        <a:latin typeface="Cambria Math" panose="02040503050406030204" pitchFamily="18" charset="0"/>
                      </a:rPr>
                      <m:t> </m:t>
                    </m:r>
                    <m:r>
                      <a:rPr lang="en-US" sz="3600" b="0" i="1" kern="0" smtClean="0">
                        <a:latin typeface="Cambria Math" panose="02040503050406030204" pitchFamily="18" charset="0"/>
                      </a:rPr>
                      <m:t>𝑣</m:t>
                    </m:r>
                    <m:r>
                      <a:rPr lang="en-US" sz="3600" b="0" i="1" kern="0" smtClean="0">
                        <a:latin typeface="Cambria Math" panose="02040503050406030204" pitchFamily="18" charset="0"/>
                      </a:rPr>
                      <m:t>à </m:t>
                    </m:r>
                    <m:r>
                      <a:rPr lang="en-US" sz="3600" b="0" i="1" kern="0" smtClean="0">
                        <a:latin typeface="Cambria Math" panose="02040503050406030204" pitchFamily="18" charset="0"/>
                      </a:rPr>
                      <m:t>𝑏</m:t>
                    </m:r>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𝑥</m:t>
                        </m:r>
                        <m:r>
                          <a:rPr lang="en-US" sz="3600" b="0" i="1" kern="0" smtClean="0">
                            <a:latin typeface="Cambria Math" panose="02040503050406030204" pitchFamily="18" charset="0"/>
                          </a:rPr>
                          <m:t>2,</m:t>
                        </m:r>
                        <m:r>
                          <a:rPr lang="en-US" sz="3600" b="0" i="1" kern="0" smtClean="0">
                            <a:latin typeface="Cambria Math" panose="02040503050406030204" pitchFamily="18" charset="0"/>
                          </a:rPr>
                          <m:t>𝑦</m:t>
                        </m:r>
                        <m:r>
                          <a:rPr lang="en-US" sz="3600" b="0" i="1" kern="0" smtClean="0">
                            <a:latin typeface="Cambria Math" panose="02040503050406030204" pitchFamily="18" charset="0"/>
                          </a:rPr>
                          <m:t>2</m:t>
                        </m:r>
                      </m:e>
                    </m:d>
                    <m:r>
                      <a:rPr lang="en-US" sz="3600" b="0" i="1" kern="0" smtClean="0">
                        <a:latin typeface="Cambria Math" panose="02040503050406030204" pitchFamily="18" charset="0"/>
                      </a:rPr>
                      <m:t>:</m:t>
                    </m:r>
                  </m:oMath>
                </a14:m>
                <a:endParaRPr lang="en-US" sz="3600" b="0" kern="0"/>
              </a:p>
              <a:p>
                <a:pPr marL="469265" marR="5080" lvl="1" algn="just">
                  <a:lnSpc>
                    <a:spcPct val="130000"/>
                  </a:lnSpc>
                </a:pPr>
                <a:r>
                  <a:rPr lang="en-US" sz="3600" kern="0"/>
                  <a:t> d(a,b) = |x2-x1|+|y2-y1| </a:t>
                </a:r>
                <a:endParaRPr lang="vi-VN" sz="3600" kern="0"/>
              </a:p>
            </p:txBody>
          </p:sp>
        </mc:Choice>
        <mc:Fallback>
          <p:sp>
            <p:nvSpPr>
              <p:cNvPr id="20" name="object 20"/>
              <p:cNvSpPr txBox="1">
                <a:spLocks noRot="1" noChangeAspect="1" noMove="1" noResize="1" noEditPoints="1" noAdjustHandles="1" noChangeArrowheads="1" noChangeShapeType="1" noTextEdit="1"/>
              </p:cNvSpPr>
              <p:nvPr/>
            </p:nvSpPr>
            <p:spPr>
              <a:xfrm>
                <a:off x="818356" y="2374900"/>
                <a:ext cx="16916400" cy="6537880"/>
              </a:xfrm>
              <a:prstGeom prst="rect">
                <a:avLst/>
              </a:prstGeom>
              <a:blipFill>
                <a:blip r:embed="rId3"/>
                <a:stretch>
                  <a:fillRect l="-1441" t="-373" r="-1622" b="-3265"/>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60405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643060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Khoảng cách của các điểm tới k-means</a:t>
            </a:r>
          </a:p>
          <a:p>
            <a:pPr marL="583565" marR="5080" indent="-571500" algn="just">
              <a:lnSpc>
                <a:spcPct val="130000"/>
              </a:lnSpc>
              <a:buFont typeface="Wingdings" panose="05000000000000000000" pitchFamily="2" charset="2"/>
              <a:buChar char="§"/>
            </a:pPr>
            <a:r>
              <a:rPr lang="en-US" sz="3600" kern="0"/>
              <a:t>Cluster: tìm MIN của mỗi Point trong mỗi</a:t>
            </a:r>
          </a:p>
          <a:p>
            <a:pPr marL="12065" marR="5080" algn="just">
              <a:lnSpc>
                <a:spcPct val="130000"/>
              </a:lnSpc>
            </a:pPr>
            <a:r>
              <a:rPr lang="en-US" sz="3600" kern="0"/>
              <a:t>	 dist. mean</a:t>
            </a:r>
            <a:r>
              <a:rPr lang="en-US" sz="3600" kern="0" baseline="-25000"/>
              <a:t>i </a:t>
            </a:r>
            <a:r>
              <a:rPr lang="en-US" sz="3600" kern="0"/>
              <a:t>và gán vào cluster.</a:t>
            </a:r>
          </a:p>
          <a:p>
            <a:pPr marL="583565" marR="5080" indent="-571500" algn="just">
              <a:lnSpc>
                <a:spcPct val="130000"/>
              </a:lnSpc>
              <a:buFont typeface="Arial" panose="020B0604020202020204" pitchFamily="34" charset="0"/>
              <a:buChar char="•"/>
            </a:pPr>
            <a:r>
              <a:rPr lang="en-US" sz="3600" kern="0"/>
              <a:t>Ví dụ: A1(2,10): min = 0 </a:t>
            </a:r>
            <a:r>
              <a:rPr lang="en-US" sz="3600" kern="0">
                <a:sym typeface="Symbol" panose="05050102010706020507" pitchFamily="18" charset="2"/>
              </a:rPr>
              <a:t> dist.mean 1</a:t>
            </a:r>
          </a:p>
          <a:p>
            <a:pPr marL="12065" marR="5080" algn="just">
              <a:lnSpc>
                <a:spcPct val="130000"/>
              </a:lnSpc>
            </a:pPr>
            <a:r>
              <a:rPr lang="en-US" sz="3600" kern="0">
                <a:sym typeface="Symbol" panose="05050102010706020507" pitchFamily="18" charset="2"/>
              </a:rPr>
              <a:t>	  cluster =1</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(5,8), (7,5), </a:t>
            </a:r>
          </a:p>
          <a:p>
            <a:pPr marL="926465" marR="5080" lvl="2" algn="just">
              <a:lnSpc>
                <a:spcPct val="130000"/>
              </a:lnSpc>
            </a:pPr>
            <a:r>
              <a:rPr lang="en-US" sz="3600" kern="0">
                <a:sym typeface="Symbol" panose="05050102010706020507" pitchFamily="18" charset="2"/>
              </a:rPr>
              <a:t>	 					(6,4), (4,9)</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6" name="Picture 5">
            <a:extLst>
              <a:ext uri="{FF2B5EF4-FFF2-40B4-BE49-F238E27FC236}">
                <a16:creationId xmlns:a16="http://schemas.microsoft.com/office/drawing/2014/main" id="{EC6B35FF-84B4-AC2A-E386-47F202F0B19C}"/>
              </a:ext>
            </a:extLst>
          </p:cNvPr>
          <p:cNvPicPr>
            <a:picLocks noChangeAspect="1"/>
          </p:cNvPicPr>
          <p:nvPr/>
        </p:nvPicPr>
        <p:blipFill>
          <a:blip r:embed="rId3"/>
          <a:stretch>
            <a:fillRect/>
          </a:stretch>
        </p:blipFill>
        <p:spPr>
          <a:xfrm>
            <a:off x="10439927" y="2755900"/>
            <a:ext cx="8133029" cy="4267200"/>
          </a:xfrm>
          <a:prstGeom prst="rect">
            <a:avLst/>
          </a:prstGeom>
        </p:spPr>
      </p:pic>
    </p:spTree>
    <p:extLst>
      <p:ext uri="{BB962C8B-B14F-4D97-AF65-F5344CB8AC3E}">
        <p14:creationId xmlns:p14="http://schemas.microsoft.com/office/powerpoint/2010/main" val="2878103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có 1 điểm A1(2,10) nên dist.means1 = (2,10)</a:t>
            </a:r>
          </a:p>
          <a:p>
            <a:pPr marL="583565" marR="5080" indent="-571500" algn="just">
              <a:lnSpc>
                <a:spcPct val="130000"/>
              </a:lnSpc>
              <a:buFont typeface="Wingdings" panose="05000000000000000000" pitchFamily="2" charset="2"/>
              <a:buChar char="§"/>
            </a:pPr>
            <a:r>
              <a:rPr lang="en-US" sz="4000" kern="0"/>
              <a:t>cluster2: dist. means2 =[(8+5+7+6+4)/5,(4+8+5+4+9)/5] = (6,6)</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882376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282962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(5,8), (7,5), (6,4)</a:t>
            </a:r>
          </a:p>
          <a:p>
            <a:pPr marL="926465" marR="5080" lvl="2" algn="just">
              <a:lnSpc>
                <a:spcPct val="130000"/>
              </a:lnSpc>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7" y="2760934"/>
            <a:ext cx="8133029" cy="4257132"/>
          </a:xfrm>
          <a:prstGeom prst="rect">
            <a:avLst/>
          </a:prstGeom>
        </p:spPr>
      </p:pic>
    </p:spTree>
    <p:extLst>
      <p:ext uri="{BB962C8B-B14F-4D97-AF65-F5344CB8AC3E}">
        <p14:creationId xmlns:p14="http://schemas.microsoft.com/office/powerpoint/2010/main" val="624760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dist.mean1 = [(2+4)/2,(10+9)/2] = (3,9.5)</a:t>
            </a:r>
          </a:p>
          <a:p>
            <a:pPr marL="583565" marR="5080" indent="-571500" algn="just">
              <a:lnSpc>
                <a:spcPct val="130000"/>
              </a:lnSpc>
              <a:buFont typeface="Wingdings" panose="05000000000000000000" pitchFamily="2" charset="2"/>
              <a:buChar char="§"/>
            </a:pPr>
            <a:r>
              <a:rPr lang="en-US" sz="4000" kern="0"/>
              <a:t>cluster2: dist. means2 =[(8+5+7+6)/4,(4+8+5+4)/4] = (6.5,5.25)</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39833950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282962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 (5,8)</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(7,5), (6,4)</a:t>
            </a:r>
          </a:p>
          <a:p>
            <a:pPr marL="926465" marR="5080" lvl="2" algn="just">
              <a:lnSpc>
                <a:spcPct val="130000"/>
              </a:lnSpc>
            </a:pPr>
            <a:r>
              <a:rPr lang="en-US" sz="3600" kern="0">
                <a:sym typeface="Symbol" panose="05050102010706020507" pitchFamily="18" charset="2"/>
              </a:rPr>
              <a:t>cluster3: (2,5), (1,2)</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8" y="2760934"/>
            <a:ext cx="8133027" cy="4257132"/>
          </a:xfrm>
          <a:prstGeom prst="rect">
            <a:avLst/>
          </a:prstGeom>
        </p:spPr>
      </p:pic>
    </p:spTree>
    <p:extLst>
      <p:ext uri="{BB962C8B-B14F-4D97-AF65-F5344CB8AC3E}">
        <p14:creationId xmlns:p14="http://schemas.microsoft.com/office/powerpoint/2010/main" val="35842890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7754600" cy="31425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Cập nhật lại giá trị của các giá trị trung tâm của cluster.</a:t>
            </a:r>
          </a:p>
          <a:p>
            <a:pPr marL="583565" marR="5080" indent="-571500" algn="just">
              <a:lnSpc>
                <a:spcPct val="130000"/>
              </a:lnSpc>
              <a:buFont typeface="Wingdings" panose="05000000000000000000" pitchFamily="2" charset="2"/>
              <a:buChar char="§"/>
            </a:pPr>
            <a:r>
              <a:rPr lang="en-US" sz="4000" kern="0"/>
              <a:t>cluster1: dist.mean1 = [(2+4+5)/3,(10+9+8)/3] = (3.67,9)</a:t>
            </a:r>
          </a:p>
          <a:p>
            <a:pPr marL="583565" marR="5080" indent="-571500" algn="just">
              <a:lnSpc>
                <a:spcPct val="130000"/>
              </a:lnSpc>
              <a:buFont typeface="Wingdings" panose="05000000000000000000" pitchFamily="2" charset="2"/>
              <a:buChar char="§"/>
            </a:pPr>
            <a:r>
              <a:rPr lang="en-US" sz="4000" kern="0"/>
              <a:t>cluster2: dist. means2 =[(8+7+6)/4,(4+5+4)/4] = (7,4.3)</a:t>
            </a:r>
          </a:p>
          <a:p>
            <a:pPr marL="583565" marR="5080" indent="-571500" algn="just">
              <a:lnSpc>
                <a:spcPct val="130000"/>
              </a:lnSpc>
              <a:buFont typeface="Wingdings" panose="05000000000000000000" pitchFamily="2" charset="2"/>
              <a:buChar char="§"/>
            </a:pPr>
            <a:r>
              <a:rPr lang="en-US" sz="4000" kern="0"/>
              <a:t>cluster3: dist.mean3 = [(2+1)/2,(5+2)/2] = (1.5,3.5)</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1994673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818356" y="2374900"/>
            <a:ext cx="16916400"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Tính lại giá trị khoảng cách các means:</a:t>
            </a:r>
            <a:endParaRPr lang="en-US" sz="3600" kern="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cluster1: (2,10), (4,9), (5,8)</a:t>
            </a:r>
          </a:p>
          <a:p>
            <a:pPr marL="1497965" marR="5080" lvl="2" indent="-571500" algn="just">
              <a:lnSpc>
                <a:spcPct val="130000"/>
              </a:lnSpc>
              <a:buFont typeface="Wingdings" panose="05000000000000000000" pitchFamily="2" charset="2"/>
              <a:buChar char="§"/>
            </a:pPr>
            <a:r>
              <a:rPr lang="en-US" sz="3600" kern="0">
                <a:sym typeface="Symbol" panose="05050102010706020507" pitchFamily="18" charset="2"/>
              </a:rPr>
              <a:t>cluster2: (8,4), (7,5), (6,4)</a:t>
            </a:r>
          </a:p>
          <a:p>
            <a:pPr marL="926465" marR="5080" lvl="2" algn="just">
              <a:lnSpc>
                <a:spcPct val="130000"/>
              </a:lnSpc>
            </a:pPr>
            <a:r>
              <a:rPr lang="en-US" sz="3600" kern="0">
                <a:sym typeface="Symbol" panose="05050102010706020507" pitchFamily="18" charset="2"/>
              </a:rPr>
              <a:t>cluster3: (2,5), (1,2)</a:t>
            </a:r>
          </a:p>
          <a:p>
            <a:pPr marL="926465" marR="5080" lvl="2" algn="just">
              <a:lnSpc>
                <a:spcPct val="130000"/>
              </a:lnSpc>
            </a:pPr>
            <a:endParaRPr lang="en-US" sz="3600" kern="0">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600" kern="0">
                <a:sym typeface="Symbol" panose="05050102010706020507" pitchFamily="18" charset="2"/>
              </a:rPr>
              <a:t>Nhận xét: số cụm không đổi so với lần</a:t>
            </a:r>
          </a:p>
          <a:p>
            <a:pPr marL="12065" marR="5080" algn="just">
              <a:lnSpc>
                <a:spcPct val="130000"/>
              </a:lnSpc>
            </a:pPr>
            <a:r>
              <a:rPr lang="en-US" sz="3600" kern="0">
                <a:sym typeface="Symbol" panose="05050102010706020507" pitchFamily="18" charset="2"/>
              </a:rPr>
              <a:t>	 lặp trước. TẠM DỪNG tính toán means</a:t>
            </a: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7" name="Picture 6">
            <a:extLst>
              <a:ext uri="{FF2B5EF4-FFF2-40B4-BE49-F238E27FC236}">
                <a16:creationId xmlns:a16="http://schemas.microsoft.com/office/drawing/2014/main" id="{4EBD6246-746A-0E33-0680-8E83300CFD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9928" y="2760934"/>
            <a:ext cx="8133027" cy="4257131"/>
          </a:xfrm>
          <a:prstGeom prst="rect">
            <a:avLst/>
          </a:prstGeom>
        </p:spPr>
      </p:pic>
    </p:spTree>
    <p:extLst>
      <p:ext uri="{BB962C8B-B14F-4D97-AF65-F5344CB8AC3E}">
        <p14:creationId xmlns:p14="http://schemas.microsoft.com/office/powerpoint/2010/main" val="1861873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pic>
        <p:nvPicPr>
          <p:cNvPr id="6" name="Picture 5">
            <a:extLst>
              <a:ext uri="{FF2B5EF4-FFF2-40B4-BE49-F238E27FC236}">
                <a16:creationId xmlns:a16="http://schemas.microsoft.com/office/drawing/2014/main" id="{445A28A4-BFB7-702A-1415-E921620CC6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18356" y="2222500"/>
            <a:ext cx="8600292" cy="7346082"/>
          </a:xfrm>
          <a:prstGeom prst="rect">
            <a:avLst/>
          </a:prstGeom>
        </p:spPr>
      </p:pic>
      <p:pic>
        <p:nvPicPr>
          <p:cNvPr id="8" name="Picture 7">
            <a:extLst>
              <a:ext uri="{FF2B5EF4-FFF2-40B4-BE49-F238E27FC236}">
                <a16:creationId xmlns:a16="http://schemas.microsoft.com/office/drawing/2014/main" id="{FCAAA712-82DA-FF42-30A5-8D9BAFB963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560936" y="5511139"/>
            <a:ext cx="8832809" cy="3906819"/>
          </a:xfrm>
          <a:prstGeom prst="rect">
            <a:avLst/>
          </a:prstGeom>
        </p:spPr>
      </p:pic>
      <p:sp>
        <p:nvSpPr>
          <p:cNvPr id="9" name="Arrow: Right 8">
            <a:extLst>
              <a:ext uri="{FF2B5EF4-FFF2-40B4-BE49-F238E27FC236}">
                <a16:creationId xmlns:a16="http://schemas.microsoft.com/office/drawing/2014/main" id="{B91D175D-D4AA-67A5-04B5-C251E1C572A8}"/>
              </a:ext>
            </a:extLst>
          </p:cNvPr>
          <p:cNvSpPr/>
          <p:nvPr/>
        </p:nvSpPr>
        <p:spPr>
          <a:xfrm>
            <a:off x="4780756" y="374650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315B461-81C9-8E43-E6CF-D981C51AA6E0}"/>
              </a:ext>
            </a:extLst>
          </p:cNvPr>
          <p:cNvSpPr/>
          <p:nvPr/>
        </p:nvSpPr>
        <p:spPr>
          <a:xfrm rot="16200000">
            <a:off x="2647156" y="9665401"/>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07C8DA2-3D39-D91C-38F0-7A5D4DA95E3E}"/>
              </a:ext>
            </a:extLst>
          </p:cNvPr>
          <p:cNvSpPr/>
          <p:nvPr/>
        </p:nvSpPr>
        <p:spPr>
          <a:xfrm>
            <a:off x="4889902" y="740410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33BEE3A-049E-648B-75A4-29F793757EE0}"/>
              </a:ext>
            </a:extLst>
          </p:cNvPr>
          <p:cNvSpPr/>
          <p:nvPr/>
        </p:nvSpPr>
        <p:spPr>
          <a:xfrm>
            <a:off x="13792283" y="765332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5C0E4A3-E85B-146B-B711-A614BB1EBAC2}"/>
              </a:ext>
            </a:extLst>
          </p:cNvPr>
          <p:cNvSpPr/>
          <p:nvPr/>
        </p:nvSpPr>
        <p:spPr>
          <a:xfrm>
            <a:off x="9137547" y="8110520"/>
            <a:ext cx="4572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835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Xây dựng các quy luật để có thể kết luận 1 người như thế nào thì khi tắm biển sẽ bị cháy nắng.</a:t>
            </a:r>
            <a:endParaRPr lang="vi-VN" sz="36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3094864662"/>
              </p:ext>
            </p:extLst>
          </p:nvPr>
        </p:nvGraphicFramePr>
        <p:xfrm>
          <a:off x="1656556" y="4188048"/>
          <a:ext cx="10119609" cy="467316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365167445"/>
                    </a:ext>
                  </a:extLst>
                </a:gridCol>
                <a:gridCol w="1724343">
                  <a:extLst>
                    <a:ext uri="{9D8B030D-6E8A-4147-A177-3AD203B41FA5}">
                      <a16:colId xmlns:a16="http://schemas.microsoft.com/office/drawing/2014/main" val="2629635813"/>
                    </a:ext>
                  </a:extLst>
                </a:gridCol>
                <a:gridCol w="1356043">
                  <a:extLst>
                    <a:ext uri="{9D8B030D-6E8A-4147-A177-3AD203B41FA5}">
                      <a16:colId xmlns:a16="http://schemas.microsoft.com/office/drawing/2014/main" val="2354896819"/>
                    </a:ext>
                  </a:extLst>
                </a:gridCol>
                <a:gridCol w="1559243">
                  <a:extLst>
                    <a:ext uri="{9D8B030D-6E8A-4147-A177-3AD203B41FA5}">
                      <a16:colId xmlns:a16="http://schemas.microsoft.com/office/drawing/2014/main" val="3223017324"/>
                    </a:ext>
                  </a:extLst>
                </a:gridCol>
                <a:gridCol w="2032318">
                  <a:extLst>
                    <a:ext uri="{9D8B030D-6E8A-4147-A177-3AD203B41FA5}">
                      <a16:colId xmlns:a16="http://schemas.microsoft.com/office/drawing/2014/main" val="1651939309"/>
                    </a:ext>
                  </a:extLst>
                </a:gridCol>
                <a:gridCol w="2112257">
                  <a:extLst>
                    <a:ext uri="{9D8B030D-6E8A-4147-A177-3AD203B41FA5}">
                      <a16:colId xmlns:a16="http://schemas.microsoft.com/office/drawing/2014/main" val="3612714007"/>
                    </a:ext>
                  </a:extLst>
                </a:gridCol>
              </a:tblGrid>
              <a:tr h="370840">
                <a:tc>
                  <a:txBody>
                    <a:bodyPr/>
                    <a:lstStyle/>
                    <a:p>
                      <a:r>
                        <a:rPr lang="en-US"/>
                        <a:t>Tên</a:t>
                      </a:r>
                    </a:p>
                  </a:txBody>
                  <a:tcPr/>
                </a:tc>
                <a:tc>
                  <a:txBody>
                    <a:bodyPr/>
                    <a:lstStyle/>
                    <a:p>
                      <a:r>
                        <a:rPr lang="en-US"/>
                        <a:t>Màu tóc</a:t>
                      </a:r>
                    </a:p>
                  </a:txBody>
                  <a:tcPr/>
                </a:tc>
                <a:tc>
                  <a:txBody>
                    <a:bodyPr/>
                    <a:lstStyle/>
                    <a:p>
                      <a:r>
                        <a:rPr lang="en-US"/>
                        <a:t>C.cao</a:t>
                      </a:r>
                    </a:p>
                  </a:txBody>
                  <a:tcPr/>
                </a:tc>
                <a:tc>
                  <a:txBody>
                    <a:bodyPr/>
                    <a:lstStyle/>
                    <a:p>
                      <a:r>
                        <a:rPr lang="en-US"/>
                        <a:t>C.nặng</a:t>
                      </a:r>
                    </a:p>
                  </a:txBody>
                  <a:tcPr/>
                </a:tc>
                <a:tc>
                  <a:txBody>
                    <a:bodyPr/>
                    <a:lstStyle/>
                    <a:p>
                      <a:r>
                        <a:rPr lang="en-US"/>
                        <a:t>Dùng kem</a:t>
                      </a:r>
                    </a:p>
                  </a:txBody>
                  <a:tcPr/>
                </a:tc>
                <a:tc>
                  <a:txBody>
                    <a:bodyPr/>
                    <a:lstStyle/>
                    <a:p>
                      <a:r>
                        <a:rPr lang="en-US"/>
                        <a:t>Kết quả</a:t>
                      </a:r>
                    </a:p>
                  </a:txBody>
                  <a:tcPr/>
                </a:tc>
                <a:extLst>
                  <a:ext uri="{0D108BD9-81ED-4DB2-BD59-A6C34878D82A}">
                    <a16:rowId xmlns:a16="http://schemas.microsoft.com/office/drawing/2014/main" val="2160092706"/>
                  </a:ext>
                </a:extLst>
              </a:tr>
              <a:tr h="370840">
                <a:tc>
                  <a:txBody>
                    <a:bodyPr/>
                    <a:lstStyle/>
                    <a:p>
                      <a:r>
                        <a:rPr lang="en-US"/>
                        <a:t>Sarah</a:t>
                      </a:r>
                    </a:p>
                  </a:txBody>
                  <a:tcPr/>
                </a:tc>
                <a:tc>
                  <a:txBody>
                    <a:bodyPr/>
                    <a:lstStyle/>
                    <a:p>
                      <a:r>
                        <a:rPr lang="en-US"/>
                        <a:t>Vàng</a:t>
                      </a:r>
                    </a:p>
                  </a:txBody>
                  <a:tcPr/>
                </a:tc>
                <a:tc>
                  <a:txBody>
                    <a:bodyPr/>
                    <a:lstStyle/>
                    <a:p>
                      <a:r>
                        <a:rPr lang="en-US"/>
                        <a:t>TB</a:t>
                      </a:r>
                    </a:p>
                  </a:txBody>
                  <a:tcPr/>
                </a:tc>
                <a:tc>
                  <a:txBody>
                    <a:bodyPr/>
                    <a:lstStyle/>
                    <a:p>
                      <a:r>
                        <a:rPr lang="en-US"/>
                        <a:t>Nhẹ</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574054749"/>
                  </a:ext>
                </a:extLst>
              </a:tr>
              <a:tr h="370840">
                <a:tc>
                  <a:txBody>
                    <a:bodyPr/>
                    <a:lstStyle/>
                    <a:p>
                      <a:r>
                        <a:rPr lang="en-US"/>
                        <a:t>Dana</a:t>
                      </a:r>
                    </a:p>
                  </a:txBody>
                  <a:tcPr/>
                </a:tc>
                <a:tc>
                  <a:txBody>
                    <a:bodyPr/>
                    <a:lstStyle/>
                    <a:p>
                      <a:r>
                        <a:rPr lang="en-US"/>
                        <a:t>Vàng</a:t>
                      </a:r>
                    </a:p>
                  </a:txBody>
                  <a:tcPr/>
                </a:tc>
                <a:tc>
                  <a:txBody>
                    <a:bodyPr/>
                    <a:lstStyle/>
                    <a:p>
                      <a:r>
                        <a:rPr lang="en-US"/>
                        <a:t>Cao</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073760113"/>
                  </a:ext>
                </a:extLst>
              </a:tr>
              <a:tr h="370840">
                <a:tc>
                  <a:txBody>
                    <a:bodyPr/>
                    <a:lstStyle/>
                    <a:p>
                      <a:r>
                        <a:rPr lang="en-US"/>
                        <a:t>Alex</a:t>
                      </a:r>
                    </a:p>
                  </a:txBody>
                  <a:tcPr/>
                </a:tc>
                <a:tc>
                  <a:txBody>
                    <a:bodyPr/>
                    <a:lstStyle/>
                    <a:p>
                      <a:r>
                        <a:rPr lang="en-US"/>
                        <a:t>Nâu</a:t>
                      </a:r>
                    </a:p>
                  </a:txBody>
                  <a:tcPr/>
                </a:tc>
                <a:tc>
                  <a:txBody>
                    <a:bodyPr/>
                    <a:lstStyle/>
                    <a:p>
                      <a:r>
                        <a:rPr lang="en-US"/>
                        <a:t>Thấp</a:t>
                      </a:r>
                    </a:p>
                  </a:txBody>
                  <a:tcPr/>
                </a:tc>
                <a:tc>
                  <a:txBody>
                    <a:bodyPr/>
                    <a:lstStyle/>
                    <a:p>
                      <a:r>
                        <a:rPr lang="en-US"/>
                        <a:t>TB</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3911475653"/>
                  </a:ext>
                </a:extLst>
              </a:tr>
              <a:tr h="370840">
                <a:tc>
                  <a:txBody>
                    <a:bodyPr/>
                    <a:lstStyle/>
                    <a:p>
                      <a:r>
                        <a:rPr lang="en-US"/>
                        <a:t>Amie</a:t>
                      </a:r>
                    </a:p>
                  </a:txBody>
                  <a:tcPr/>
                </a:tc>
                <a:tc>
                  <a:txBody>
                    <a:bodyPr/>
                    <a:lstStyle/>
                    <a:p>
                      <a:r>
                        <a:rPr lang="en-US"/>
                        <a:t>Vàng</a:t>
                      </a:r>
                    </a:p>
                  </a:txBody>
                  <a:tcPr/>
                </a:tc>
                <a:tc>
                  <a:txBody>
                    <a:bodyPr/>
                    <a:lstStyle/>
                    <a:p>
                      <a:r>
                        <a:rPr lang="en-US"/>
                        <a:t>Thấp</a:t>
                      </a:r>
                    </a:p>
                  </a:txBody>
                  <a:tcPr/>
                </a:tc>
                <a:tc>
                  <a:txBody>
                    <a:bodyPr/>
                    <a:lstStyle/>
                    <a:p>
                      <a:r>
                        <a:rPr lang="en-US"/>
                        <a:t>TB</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1148718299"/>
                  </a:ext>
                </a:extLst>
              </a:tr>
              <a:tr h="370840">
                <a:tc>
                  <a:txBody>
                    <a:bodyPr/>
                    <a:lstStyle/>
                    <a:p>
                      <a:r>
                        <a:rPr lang="en-US"/>
                        <a:t>Emilie</a:t>
                      </a:r>
                    </a:p>
                  </a:txBody>
                  <a:tcPr/>
                </a:tc>
                <a:tc>
                  <a:txBody>
                    <a:bodyPr/>
                    <a:lstStyle/>
                    <a:p>
                      <a:r>
                        <a:rPr lang="en-US"/>
                        <a:t>Đỏ</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Nám</a:t>
                      </a:r>
                    </a:p>
                  </a:txBody>
                  <a:tcPr/>
                </a:tc>
                <a:extLst>
                  <a:ext uri="{0D108BD9-81ED-4DB2-BD59-A6C34878D82A}">
                    <a16:rowId xmlns:a16="http://schemas.microsoft.com/office/drawing/2014/main" val="2534546303"/>
                  </a:ext>
                </a:extLst>
              </a:tr>
              <a:tr h="370840">
                <a:tc>
                  <a:txBody>
                    <a:bodyPr/>
                    <a:lstStyle/>
                    <a:p>
                      <a:r>
                        <a:rPr lang="en-US"/>
                        <a:t>Peter</a:t>
                      </a:r>
                    </a:p>
                  </a:txBody>
                  <a:tcPr/>
                </a:tc>
                <a:tc>
                  <a:txBody>
                    <a:bodyPr/>
                    <a:lstStyle/>
                    <a:p>
                      <a:r>
                        <a:rPr lang="en-US"/>
                        <a:t>Nâu</a:t>
                      </a:r>
                    </a:p>
                  </a:txBody>
                  <a:tcPr/>
                </a:tc>
                <a:tc>
                  <a:txBody>
                    <a:bodyPr/>
                    <a:lstStyle/>
                    <a:p>
                      <a:r>
                        <a:rPr lang="en-US"/>
                        <a:t>Cao</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265291067"/>
                  </a:ext>
                </a:extLst>
              </a:tr>
              <a:tr h="370840">
                <a:tc>
                  <a:txBody>
                    <a:bodyPr/>
                    <a:lstStyle/>
                    <a:p>
                      <a:r>
                        <a:rPr lang="en-US"/>
                        <a:t>John</a:t>
                      </a:r>
                    </a:p>
                  </a:txBody>
                  <a:tcPr/>
                </a:tc>
                <a:tc>
                  <a:txBody>
                    <a:bodyPr/>
                    <a:lstStyle/>
                    <a:p>
                      <a:r>
                        <a:rPr lang="en-US"/>
                        <a:t>Nâu</a:t>
                      </a:r>
                    </a:p>
                  </a:txBody>
                  <a:tcPr/>
                </a:tc>
                <a:tc>
                  <a:txBody>
                    <a:bodyPr/>
                    <a:lstStyle/>
                    <a:p>
                      <a:r>
                        <a:rPr lang="en-US"/>
                        <a:t>TB</a:t>
                      </a:r>
                    </a:p>
                  </a:txBody>
                  <a:tcPr/>
                </a:tc>
                <a:tc>
                  <a:txBody>
                    <a:bodyPr/>
                    <a:lstStyle/>
                    <a:p>
                      <a:r>
                        <a:rPr lang="en-US"/>
                        <a:t>Nặng</a:t>
                      </a:r>
                    </a:p>
                  </a:txBody>
                  <a:tcPr/>
                </a:tc>
                <a:tc>
                  <a:txBody>
                    <a:bodyPr/>
                    <a:lstStyle/>
                    <a:p>
                      <a:r>
                        <a:rPr lang="en-US"/>
                        <a:t>Không</a:t>
                      </a:r>
                    </a:p>
                  </a:txBody>
                  <a:tcPr/>
                </a:tc>
                <a:tc>
                  <a:txBody>
                    <a:bodyPr/>
                    <a:lstStyle/>
                    <a:p>
                      <a:r>
                        <a:rPr lang="en-US"/>
                        <a:t>Không</a:t>
                      </a:r>
                    </a:p>
                  </a:txBody>
                  <a:tcPr/>
                </a:tc>
                <a:extLst>
                  <a:ext uri="{0D108BD9-81ED-4DB2-BD59-A6C34878D82A}">
                    <a16:rowId xmlns:a16="http://schemas.microsoft.com/office/drawing/2014/main" val="3219602654"/>
                  </a:ext>
                </a:extLst>
              </a:tr>
              <a:tr h="370840">
                <a:tc>
                  <a:txBody>
                    <a:bodyPr/>
                    <a:lstStyle/>
                    <a:p>
                      <a:r>
                        <a:rPr lang="en-US"/>
                        <a:t>Kartie</a:t>
                      </a:r>
                    </a:p>
                  </a:txBody>
                  <a:tcPr/>
                </a:tc>
                <a:tc>
                  <a:txBody>
                    <a:bodyPr/>
                    <a:lstStyle/>
                    <a:p>
                      <a:r>
                        <a:rPr lang="en-US"/>
                        <a:t>Vàng</a:t>
                      </a:r>
                    </a:p>
                  </a:txBody>
                  <a:tcPr/>
                </a:tc>
                <a:tc>
                  <a:txBody>
                    <a:bodyPr/>
                    <a:lstStyle/>
                    <a:p>
                      <a:r>
                        <a:rPr lang="en-US"/>
                        <a:t>Thấp</a:t>
                      </a:r>
                    </a:p>
                  </a:txBody>
                  <a:tcPr/>
                </a:tc>
                <a:tc>
                  <a:txBody>
                    <a:bodyPr/>
                    <a:lstStyle/>
                    <a:p>
                      <a:r>
                        <a:rPr lang="en-US"/>
                        <a:t>Nhẹ</a:t>
                      </a:r>
                    </a:p>
                  </a:txBody>
                  <a:tcPr/>
                </a:tc>
                <a:tc>
                  <a:txBody>
                    <a:bodyPr/>
                    <a:lstStyle/>
                    <a:p>
                      <a:r>
                        <a:rPr lang="en-US"/>
                        <a:t>Có</a:t>
                      </a:r>
                    </a:p>
                  </a:txBody>
                  <a:tcPr/>
                </a:tc>
                <a:tc>
                  <a:txBody>
                    <a:bodyPr/>
                    <a:lstStyle/>
                    <a:p>
                      <a:r>
                        <a:rPr lang="en-US"/>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408577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mc:AlternateContent xmlns:mc="http://schemas.openxmlformats.org/markup-compatibility/2006">
        <mc:Choice xmlns:a14="http://schemas.microsoft.com/office/drawing/2010/main" Requires="a14">
          <p:sp>
            <p:nvSpPr>
              <p:cNvPr id="20" name="object 20"/>
              <p:cNvSpPr txBox="1"/>
              <p:nvPr/>
            </p:nvSpPr>
            <p:spPr>
              <a:xfrm>
                <a:off x="818356" y="2374900"/>
                <a:ext cx="16916400" cy="138909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kern="0"/>
                  <a:t>Phân cụm cho 8 điểm có tọa độ như sau thành 2 cụm: </a:t>
                </a:r>
                <a14:m>
                  <m:oMath xmlns:m="http://schemas.openxmlformats.org/officeDocument/2006/math">
                    <m:sSub>
                      <m:sSubPr>
                        <m:ctrlPr>
                          <a:rPr lang="en-US" sz="3600" i="1" kern="0" smtClean="0">
                            <a:latin typeface="Cambria Math" panose="02040503050406030204" pitchFamily="18" charset="0"/>
                          </a:rPr>
                        </m:ctrlPr>
                      </m:sSubPr>
                      <m:e>
                        <m:r>
                          <a:rPr lang="en-US" sz="3600" b="0" i="1" kern="0" smtClean="0">
                            <a:latin typeface="Cambria Math" panose="02040503050406030204" pitchFamily="18" charset="0"/>
                          </a:rPr>
                          <m:t>𝐴</m:t>
                        </m:r>
                      </m:e>
                      <m:sub>
                        <m:r>
                          <a:rPr lang="en-US" sz="3600" b="0" i="1" kern="0" smtClean="0">
                            <a:latin typeface="Cambria Math" panose="02040503050406030204" pitchFamily="18" charset="0"/>
                          </a:rPr>
                          <m:t>1</m:t>
                        </m:r>
                      </m:sub>
                    </m:sSub>
                    <m:d>
                      <m:dPr>
                        <m:ctrlPr>
                          <a:rPr lang="en-US" sz="3600" b="0" i="1" kern="0" smtClean="0">
                            <a:latin typeface="Cambria Math" panose="02040503050406030204" pitchFamily="18" charset="0"/>
                          </a:rPr>
                        </m:ctrlPr>
                      </m:dPr>
                      <m:e>
                        <m:r>
                          <a:rPr lang="en-US" sz="3600" b="0" i="1" kern="0" smtClean="0">
                            <a:latin typeface="Cambria Math" panose="02040503050406030204" pitchFamily="18" charset="0"/>
                          </a:rPr>
                          <m:t>1</m:t>
                        </m:r>
                        <m:r>
                          <a:rPr lang="en-US" sz="3600" b="0" i="1" kern="0" smtClean="0">
                            <a:latin typeface="Cambria Math" panose="02040503050406030204" pitchFamily="18" charset="0"/>
                          </a:rPr>
                          <m:t>,1</m:t>
                        </m:r>
                      </m:e>
                    </m:d>
                    <m:r>
                      <a:rPr lang="en-US" sz="3600" b="0" i="1" kern="0" smtClean="0">
                        <a:latin typeface="Cambria Math" panose="02040503050406030204" pitchFamily="18" charset="0"/>
                      </a:rPr>
                      <m:t>, </m:t>
                    </m:r>
                    <m:sSub>
                      <m:sSubPr>
                        <m:ctrlPr>
                          <a:rPr lang="en-US" sz="3600" i="1" kern="0" smtClea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2</m:t>
                        </m:r>
                      </m:sub>
                    </m:sSub>
                    <m:d>
                      <m:dPr>
                        <m:ctrlPr>
                          <a:rPr lang="en-US" sz="3600" i="1" kern="0">
                            <a:latin typeface="Cambria Math" panose="02040503050406030204" pitchFamily="18" charset="0"/>
                          </a:rPr>
                        </m:ctrlPr>
                      </m:dPr>
                      <m:e>
                        <m:r>
                          <a:rPr lang="en-US" sz="3600" i="1" kern="0">
                            <a:latin typeface="Cambria Math" panose="02040503050406030204" pitchFamily="18" charset="0"/>
                          </a:rPr>
                          <m:t>2,</m:t>
                        </m:r>
                        <m:r>
                          <a:rPr lang="en-US" sz="3600" b="0" i="1" kern="0" smtClean="0">
                            <a:latin typeface="Cambria Math" panose="02040503050406030204" pitchFamily="18" charset="0"/>
                          </a:rPr>
                          <m:t>1</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3</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2</m:t>
                        </m:r>
                        <m:r>
                          <a:rPr lang="en-US" sz="3600" i="1" kern="0">
                            <a:latin typeface="Cambria Math" panose="02040503050406030204" pitchFamily="18" charset="0"/>
                          </a:rPr>
                          <m:t>,</m:t>
                        </m:r>
                        <m:r>
                          <a:rPr lang="en-US" sz="3600" b="0" i="1" kern="0" smtClean="0">
                            <a:latin typeface="Cambria Math" panose="02040503050406030204" pitchFamily="18" charset="0"/>
                          </a:rPr>
                          <m:t>3</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4</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3</m:t>
                        </m:r>
                        <m:r>
                          <a:rPr lang="en-US" sz="3600" i="1" kern="0">
                            <a:latin typeface="Cambria Math" panose="02040503050406030204" pitchFamily="18" charset="0"/>
                          </a:rPr>
                          <m:t>,</m:t>
                        </m:r>
                        <m:r>
                          <a:rPr lang="en-US" sz="3600" b="0" i="1" kern="0" smtClean="0">
                            <a:latin typeface="Cambria Math" panose="02040503050406030204" pitchFamily="18" charset="0"/>
                          </a:rPr>
                          <m:t>2</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5</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4</m:t>
                        </m:r>
                        <m:r>
                          <a:rPr lang="en-US" sz="3600" i="1" kern="0">
                            <a:latin typeface="Cambria Math" panose="02040503050406030204" pitchFamily="18" charset="0"/>
                          </a:rPr>
                          <m:t>,</m:t>
                        </m:r>
                        <m:r>
                          <a:rPr lang="en-US" sz="3600" b="0" i="1" kern="0" smtClean="0">
                            <a:latin typeface="Cambria Math" panose="02040503050406030204" pitchFamily="18" charset="0"/>
                          </a:rPr>
                          <m:t>3</m:t>
                        </m:r>
                      </m:e>
                    </m:d>
                    <m:r>
                      <a:rPr lang="en-US" sz="3600" i="1" kern="0">
                        <a:latin typeface="Cambria Math" panose="02040503050406030204" pitchFamily="18" charset="0"/>
                      </a:rPr>
                      <m:t>,</m:t>
                    </m:r>
                    <m:sSub>
                      <m:sSubPr>
                        <m:ctrlPr>
                          <a:rPr lang="en-US" sz="3600" i="1" kern="0">
                            <a:latin typeface="Cambria Math" panose="02040503050406030204" pitchFamily="18" charset="0"/>
                          </a:rPr>
                        </m:ctrlPr>
                      </m:sSubPr>
                      <m:e>
                        <m:r>
                          <a:rPr lang="en-US" sz="3600" i="1" kern="0">
                            <a:latin typeface="Cambria Math" panose="02040503050406030204" pitchFamily="18" charset="0"/>
                          </a:rPr>
                          <m:t>𝐴</m:t>
                        </m:r>
                      </m:e>
                      <m:sub>
                        <m:r>
                          <a:rPr lang="en-US" sz="3600" b="0" i="1" kern="0" smtClean="0">
                            <a:latin typeface="Cambria Math" panose="02040503050406030204" pitchFamily="18" charset="0"/>
                          </a:rPr>
                          <m:t>6</m:t>
                        </m:r>
                      </m:sub>
                    </m:sSub>
                    <m:d>
                      <m:dPr>
                        <m:ctrlPr>
                          <a:rPr lang="en-US" sz="3600" i="1" kern="0">
                            <a:latin typeface="Cambria Math" panose="02040503050406030204" pitchFamily="18" charset="0"/>
                          </a:rPr>
                        </m:ctrlPr>
                      </m:dPr>
                      <m:e>
                        <m:r>
                          <a:rPr lang="en-US" sz="3600" b="0" i="1" kern="0" smtClean="0">
                            <a:latin typeface="Cambria Math" panose="02040503050406030204" pitchFamily="18" charset="0"/>
                          </a:rPr>
                          <m:t>5</m:t>
                        </m:r>
                        <m:r>
                          <a:rPr lang="en-US" sz="3600" i="1" kern="0">
                            <a:latin typeface="Cambria Math" panose="02040503050406030204" pitchFamily="18" charset="0"/>
                          </a:rPr>
                          <m:t>,</m:t>
                        </m:r>
                        <m:r>
                          <a:rPr lang="en-US" sz="3600" b="0" i="1" kern="0" smtClean="0">
                            <a:latin typeface="Cambria Math" panose="02040503050406030204" pitchFamily="18" charset="0"/>
                          </a:rPr>
                          <m:t>5</m:t>
                        </m:r>
                      </m:e>
                    </m:d>
                  </m:oMath>
                </a14:m>
                <a:endParaRPr lang="en-US" sz="3600" kern="0"/>
              </a:p>
            </p:txBody>
          </p:sp>
        </mc:Choice>
        <mc:Fallback>
          <p:sp>
            <p:nvSpPr>
              <p:cNvPr id="20" name="object 20"/>
              <p:cNvSpPr txBox="1">
                <a:spLocks noRot="1" noChangeAspect="1" noMove="1" noResize="1" noEditPoints="1" noAdjustHandles="1" noChangeArrowheads="1" noChangeShapeType="1" noTextEdit="1"/>
              </p:cNvSpPr>
              <p:nvPr/>
            </p:nvSpPr>
            <p:spPr>
              <a:xfrm>
                <a:off x="818356" y="2374900"/>
                <a:ext cx="16916400" cy="1389098"/>
              </a:xfrm>
              <a:prstGeom prst="rect">
                <a:avLst/>
              </a:prstGeom>
              <a:blipFill>
                <a:blip r:embed="rId3"/>
                <a:stretch>
                  <a:fillRect l="-1441" t="-1762" r="-1622"/>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Phân cụm dữ liệu K trung tâm (K-means clustering)</a:t>
            </a:r>
          </a:p>
        </p:txBody>
      </p:sp>
    </p:spTree>
    <p:extLst>
      <p:ext uri="{BB962C8B-B14F-4D97-AF65-F5344CB8AC3E}">
        <p14:creationId xmlns:p14="http://schemas.microsoft.com/office/powerpoint/2010/main" val="2005504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584700"/>
            <a:ext cx="16396395" cy="1981199"/>
          </a:xfrm>
        </p:spPr>
        <p:txBody>
          <a:bodyPr>
            <a:normAutofit/>
          </a:bodyPr>
          <a:lstStyle/>
          <a:p>
            <a:pPr algn="ctr">
              <a:lnSpc>
                <a:spcPct val="150000"/>
              </a:lnSpc>
            </a:pPr>
            <a:r>
              <a:rPr lang="en-US" sz="5000"/>
              <a:t>HẾT CHƯƠNG 7</a:t>
            </a:r>
          </a:p>
        </p:txBody>
      </p:sp>
    </p:spTree>
    <p:extLst>
      <p:ext uri="{BB962C8B-B14F-4D97-AF65-F5344CB8AC3E}">
        <p14:creationId xmlns:p14="http://schemas.microsoft.com/office/powerpoint/2010/main" val="459092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7. MÁY HỌC</a:t>
            </a:r>
            <a:endParaRPr lang="vi-VN" sz="4800" dirty="0">
              <a:cs typeface="Source Sans Pro Light"/>
            </a:endParaRPr>
          </a:p>
        </p:txBody>
      </p:sp>
      <p:sp>
        <p:nvSpPr>
          <p:cNvPr id="20" name="object 20"/>
          <p:cNvSpPr txBox="1"/>
          <p:nvPr/>
        </p:nvSpPr>
        <p:spPr>
          <a:xfrm>
            <a:off x="10469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kern="0">
                <a:cs typeface="Source Sans Pro Light"/>
              </a:rPr>
              <a:t>Ta gọi tính chất cháy nắng hay không cháy nắng là thuộc tính quan tâm (thuộc tính mục tiêu)</a:t>
            </a:r>
          </a:p>
          <a:p>
            <a:pPr marL="583565" marR="5080" indent="-571500" algn="just">
              <a:lnSpc>
                <a:spcPct val="130000"/>
              </a:lnSpc>
              <a:buFont typeface="Wingdings" panose="05000000000000000000" pitchFamily="2" charset="2"/>
              <a:buChar char="§"/>
            </a:pPr>
            <a:r>
              <a:rPr lang="en-US" sz="4000" kern="0"/>
              <a:t>Như vậy, trong trường hợp này tập R</a:t>
            </a:r>
          </a:p>
          <a:p>
            <a:pPr marL="12065" marR="5080" algn="just">
              <a:lnSpc>
                <a:spcPct val="130000"/>
              </a:lnSpc>
            </a:pPr>
            <a:r>
              <a:rPr lang="en-US" sz="4000" kern="0"/>
              <a:t>chỉ bao gồm 2 phần tử {nám, không}</a:t>
            </a:r>
          </a:p>
          <a:p>
            <a:pPr marL="583565" marR="5080" indent="-571500" algn="just">
              <a:lnSpc>
                <a:spcPct val="130000"/>
              </a:lnSpc>
              <a:buFont typeface="Wingdings" panose="05000000000000000000" pitchFamily="2" charset="2"/>
              <a:buChar char="§"/>
            </a:pPr>
            <a:r>
              <a:rPr lang="en-US" sz="4000" kern="0"/>
              <a:t>Ta gọi tập P là tất cả những người  </a:t>
            </a:r>
          </a:p>
          <a:p>
            <a:pPr marL="12065" marR="5080" algn="just">
              <a:lnSpc>
                <a:spcPct val="130000"/>
              </a:lnSpc>
            </a:pPr>
            <a:r>
              <a:rPr lang="en-US" sz="4000" kern="0"/>
              <a:t>tham gia khảo sát (n=8)</a:t>
            </a:r>
          </a:p>
          <a:p>
            <a:pPr marL="583565" marR="5080" indent="-571500" algn="just">
              <a:lnSpc>
                <a:spcPct val="130000"/>
              </a:lnSpc>
              <a:buFont typeface="Wingdings" panose="05000000000000000000" pitchFamily="2" charset="2"/>
              <a:buChar char="§"/>
            </a:pPr>
            <a:r>
              <a:rPr lang="en-US" sz="4000" kern="0"/>
              <a:t>Chúng ta quan sát các hiện tượng cháy nắng dựa trên 4 thuộc tính: chiều cao (TB, cao, thấp), cân nặng (nhẹ,TB, nặng), Màu tóc (vàng, nâu, đỏ), dùng kem chống nắng (có, không). Ta gọi các thuộc tính này là dẫn xuất.</a:t>
            </a:r>
            <a:endParaRPr lang="vi-VN" sz="4000" kern="0"/>
          </a:p>
        </p:txBody>
      </p:sp>
      <p:sp>
        <p:nvSpPr>
          <p:cNvPr id="3" name="Freeform: Shape 2">
            <a:extLst>
              <a:ext uri="{FF2B5EF4-FFF2-40B4-BE49-F238E27FC236}">
                <a16:creationId xmlns:a16="http://schemas.microsoft.com/office/drawing/2014/main" id="{E688E3B9-2887-AD27-017D-472242F5DE0B}"/>
              </a:ext>
            </a:extLst>
          </p:cNvPr>
          <p:cNvSpPr/>
          <p:nvPr/>
        </p:nvSpPr>
        <p:spPr>
          <a:xfrm>
            <a:off x="-1" y="1124818"/>
            <a:ext cx="18572957"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tabLst>
                <a:tab pos="12001500" algn="l"/>
              </a:tabLst>
            </a:pPr>
            <a:r>
              <a:rPr lang="en-US" sz="4000"/>
              <a:t>Cây định danh</a:t>
            </a:r>
          </a:p>
        </p:txBody>
      </p:sp>
      <p:graphicFrame>
        <p:nvGraphicFramePr>
          <p:cNvPr id="5" name="Table 5">
            <a:extLst>
              <a:ext uri="{FF2B5EF4-FFF2-40B4-BE49-F238E27FC236}">
                <a16:creationId xmlns:a16="http://schemas.microsoft.com/office/drawing/2014/main" id="{89660A87-8B96-B06C-A206-EE0D5B91FD6A}"/>
              </a:ext>
            </a:extLst>
          </p:cNvPr>
          <p:cNvGraphicFramePr>
            <a:graphicFrameLocks noGrp="1"/>
          </p:cNvGraphicFramePr>
          <p:nvPr>
            <p:extLst>
              <p:ext uri="{D42A27DB-BD31-4B8C-83A1-F6EECF244321}">
                <p14:modId xmlns:p14="http://schemas.microsoft.com/office/powerpoint/2010/main" val="754914671"/>
              </p:ext>
            </p:extLst>
          </p:nvPr>
        </p:nvGraphicFramePr>
        <p:xfrm>
          <a:off x="11163420" y="3245762"/>
          <a:ext cx="6799936" cy="3291840"/>
        </p:xfrm>
        <a:graphic>
          <a:graphicData uri="http://schemas.openxmlformats.org/drawingml/2006/table">
            <a:tbl>
              <a:tblPr firstRow="1" bandRow="1">
                <a:tableStyleId>{5C22544A-7EE6-4342-B048-85BDC9FD1C3A}</a:tableStyleId>
              </a:tblPr>
              <a:tblGrid>
                <a:gridCol w="921068">
                  <a:extLst>
                    <a:ext uri="{9D8B030D-6E8A-4147-A177-3AD203B41FA5}">
                      <a16:colId xmlns:a16="http://schemas.microsoft.com/office/drawing/2014/main" val="365167445"/>
                    </a:ext>
                  </a:extLst>
                </a:gridCol>
                <a:gridCol w="1171893">
                  <a:extLst>
                    <a:ext uri="{9D8B030D-6E8A-4147-A177-3AD203B41FA5}">
                      <a16:colId xmlns:a16="http://schemas.microsoft.com/office/drawing/2014/main" val="2629635813"/>
                    </a:ext>
                  </a:extLst>
                </a:gridCol>
                <a:gridCol w="935355">
                  <a:extLst>
                    <a:ext uri="{9D8B030D-6E8A-4147-A177-3AD203B41FA5}">
                      <a16:colId xmlns:a16="http://schemas.microsoft.com/office/drawing/2014/main" val="2354896819"/>
                    </a:ext>
                  </a:extLst>
                </a:gridCol>
                <a:gridCol w="1063943">
                  <a:extLst>
                    <a:ext uri="{9D8B030D-6E8A-4147-A177-3AD203B41FA5}">
                      <a16:colId xmlns:a16="http://schemas.microsoft.com/office/drawing/2014/main" val="3223017324"/>
                    </a:ext>
                  </a:extLst>
                </a:gridCol>
                <a:gridCol w="1367155">
                  <a:extLst>
                    <a:ext uri="{9D8B030D-6E8A-4147-A177-3AD203B41FA5}">
                      <a16:colId xmlns:a16="http://schemas.microsoft.com/office/drawing/2014/main" val="1651939309"/>
                    </a:ext>
                  </a:extLst>
                </a:gridCol>
                <a:gridCol w="1340522">
                  <a:extLst>
                    <a:ext uri="{9D8B030D-6E8A-4147-A177-3AD203B41FA5}">
                      <a16:colId xmlns:a16="http://schemas.microsoft.com/office/drawing/2014/main" val="3612714007"/>
                    </a:ext>
                  </a:extLst>
                </a:gridCol>
              </a:tblGrid>
              <a:tr h="348872">
                <a:tc>
                  <a:txBody>
                    <a:bodyPr/>
                    <a:lstStyle/>
                    <a:p>
                      <a:r>
                        <a:rPr lang="en-US" sz="1800"/>
                        <a:t>Tên</a:t>
                      </a:r>
                    </a:p>
                  </a:txBody>
                  <a:tcPr/>
                </a:tc>
                <a:tc>
                  <a:txBody>
                    <a:bodyPr/>
                    <a:lstStyle/>
                    <a:p>
                      <a:r>
                        <a:rPr lang="en-US" sz="1800"/>
                        <a:t>Màu tóc</a:t>
                      </a:r>
                    </a:p>
                  </a:txBody>
                  <a:tcPr/>
                </a:tc>
                <a:tc>
                  <a:txBody>
                    <a:bodyPr/>
                    <a:lstStyle/>
                    <a:p>
                      <a:r>
                        <a:rPr lang="en-US" sz="1800"/>
                        <a:t>C.cao</a:t>
                      </a:r>
                    </a:p>
                  </a:txBody>
                  <a:tcPr/>
                </a:tc>
                <a:tc>
                  <a:txBody>
                    <a:bodyPr/>
                    <a:lstStyle/>
                    <a:p>
                      <a:r>
                        <a:rPr lang="en-US" sz="1800"/>
                        <a:t>C.nặng</a:t>
                      </a:r>
                    </a:p>
                  </a:txBody>
                  <a:tcPr/>
                </a:tc>
                <a:tc>
                  <a:txBody>
                    <a:bodyPr/>
                    <a:lstStyle/>
                    <a:p>
                      <a:r>
                        <a:rPr lang="en-US" sz="1800"/>
                        <a:t>Dùng kem</a:t>
                      </a:r>
                    </a:p>
                  </a:txBody>
                  <a:tcPr/>
                </a:tc>
                <a:tc>
                  <a:txBody>
                    <a:bodyPr/>
                    <a:lstStyle/>
                    <a:p>
                      <a:r>
                        <a:rPr lang="en-US" sz="1800"/>
                        <a:t>Kết quả</a:t>
                      </a:r>
                    </a:p>
                  </a:txBody>
                  <a:tcPr/>
                </a:tc>
                <a:extLst>
                  <a:ext uri="{0D108BD9-81ED-4DB2-BD59-A6C34878D82A}">
                    <a16:rowId xmlns:a16="http://schemas.microsoft.com/office/drawing/2014/main" val="2160092706"/>
                  </a:ext>
                </a:extLst>
              </a:tr>
              <a:tr h="348872">
                <a:tc>
                  <a:txBody>
                    <a:bodyPr/>
                    <a:lstStyle/>
                    <a:p>
                      <a:r>
                        <a:rPr lang="en-US" sz="1800"/>
                        <a:t>Sarah</a:t>
                      </a:r>
                    </a:p>
                  </a:txBody>
                  <a:tcPr/>
                </a:tc>
                <a:tc>
                  <a:txBody>
                    <a:bodyPr/>
                    <a:lstStyle/>
                    <a:p>
                      <a:r>
                        <a:rPr lang="en-US" sz="1800"/>
                        <a:t>Vàng</a:t>
                      </a:r>
                    </a:p>
                  </a:txBody>
                  <a:tcPr/>
                </a:tc>
                <a:tc>
                  <a:txBody>
                    <a:bodyPr/>
                    <a:lstStyle/>
                    <a:p>
                      <a:r>
                        <a:rPr lang="en-US" sz="1800"/>
                        <a:t>TB</a:t>
                      </a:r>
                    </a:p>
                  </a:txBody>
                  <a:tcPr/>
                </a:tc>
                <a:tc>
                  <a:txBody>
                    <a:bodyPr/>
                    <a:lstStyle/>
                    <a:p>
                      <a:r>
                        <a:rPr lang="en-US" sz="1800"/>
                        <a:t>Nhẹ</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574054749"/>
                  </a:ext>
                </a:extLst>
              </a:tr>
              <a:tr h="348872">
                <a:tc>
                  <a:txBody>
                    <a:bodyPr/>
                    <a:lstStyle/>
                    <a:p>
                      <a:r>
                        <a:rPr lang="en-US" sz="1800"/>
                        <a:t>Dana</a:t>
                      </a:r>
                    </a:p>
                  </a:txBody>
                  <a:tcPr/>
                </a:tc>
                <a:tc>
                  <a:txBody>
                    <a:bodyPr/>
                    <a:lstStyle/>
                    <a:p>
                      <a:r>
                        <a:rPr lang="en-US" sz="1800"/>
                        <a:t>Vàng</a:t>
                      </a:r>
                    </a:p>
                  </a:txBody>
                  <a:tcPr/>
                </a:tc>
                <a:tc>
                  <a:txBody>
                    <a:bodyPr/>
                    <a:lstStyle/>
                    <a:p>
                      <a:r>
                        <a:rPr lang="en-US" sz="1800"/>
                        <a:t>Cao</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073760113"/>
                  </a:ext>
                </a:extLst>
              </a:tr>
              <a:tr h="348872">
                <a:tc>
                  <a:txBody>
                    <a:bodyPr/>
                    <a:lstStyle/>
                    <a:p>
                      <a:r>
                        <a:rPr lang="en-US" sz="1800"/>
                        <a:t>Alex</a:t>
                      </a:r>
                    </a:p>
                  </a:txBody>
                  <a:tcPr/>
                </a:tc>
                <a:tc>
                  <a:txBody>
                    <a:bodyPr/>
                    <a:lstStyle/>
                    <a:p>
                      <a:r>
                        <a:rPr lang="en-US" sz="1800"/>
                        <a:t>Nâu</a:t>
                      </a:r>
                    </a:p>
                  </a:txBody>
                  <a:tcPr/>
                </a:tc>
                <a:tc>
                  <a:txBody>
                    <a:bodyPr/>
                    <a:lstStyle/>
                    <a:p>
                      <a:r>
                        <a:rPr lang="en-US" sz="1800"/>
                        <a:t>Thấp</a:t>
                      </a:r>
                    </a:p>
                  </a:txBody>
                  <a:tcPr/>
                </a:tc>
                <a:tc>
                  <a:txBody>
                    <a:bodyPr/>
                    <a:lstStyle/>
                    <a:p>
                      <a:r>
                        <a:rPr lang="en-US" sz="1800"/>
                        <a:t>TB</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3911475653"/>
                  </a:ext>
                </a:extLst>
              </a:tr>
              <a:tr h="348872">
                <a:tc>
                  <a:txBody>
                    <a:bodyPr/>
                    <a:lstStyle/>
                    <a:p>
                      <a:r>
                        <a:rPr lang="en-US" sz="1800"/>
                        <a:t>Amie</a:t>
                      </a:r>
                    </a:p>
                  </a:txBody>
                  <a:tcPr/>
                </a:tc>
                <a:tc>
                  <a:txBody>
                    <a:bodyPr/>
                    <a:lstStyle/>
                    <a:p>
                      <a:r>
                        <a:rPr lang="en-US" sz="1800"/>
                        <a:t>Vàng</a:t>
                      </a:r>
                    </a:p>
                  </a:txBody>
                  <a:tcPr/>
                </a:tc>
                <a:tc>
                  <a:txBody>
                    <a:bodyPr/>
                    <a:lstStyle/>
                    <a:p>
                      <a:r>
                        <a:rPr lang="en-US" sz="1800"/>
                        <a:t>Thấp</a:t>
                      </a:r>
                    </a:p>
                  </a:txBody>
                  <a:tcPr/>
                </a:tc>
                <a:tc>
                  <a:txBody>
                    <a:bodyPr/>
                    <a:lstStyle/>
                    <a:p>
                      <a:r>
                        <a:rPr lang="en-US" sz="1800"/>
                        <a:t>TB</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1148718299"/>
                  </a:ext>
                </a:extLst>
              </a:tr>
              <a:tr h="348872">
                <a:tc>
                  <a:txBody>
                    <a:bodyPr/>
                    <a:lstStyle/>
                    <a:p>
                      <a:r>
                        <a:rPr lang="en-US" sz="1800"/>
                        <a:t>Emilie</a:t>
                      </a:r>
                    </a:p>
                  </a:txBody>
                  <a:tcPr/>
                </a:tc>
                <a:tc>
                  <a:txBody>
                    <a:bodyPr/>
                    <a:lstStyle/>
                    <a:p>
                      <a:r>
                        <a:rPr lang="en-US" sz="1800"/>
                        <a:t>Đỏ</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Nám</a:t>
                      </a:r>
                    </a:p>
                  </a:txBody>
                  <a:tcPr/>
                </a:tc>
                <a:extLst>
                  <a:ext uri="{0D108BD9-81ED-4DB2-BD59-A6C34878D82A}">
                    <a16:rowId xmlns:a16="http://schemas.microsoft.com/office/drawing/2014/main" val="2534546303"/>
                  </a:ext>
                </a:extLst>
              </a:tr>
              <a:tr h="348872">
                <a:tc>
                  <a:txBody>
                    <a:bodyPr/>
                    <a:lstStyle/>
                    <a:p>
                      <a:r>
                        <a:rPr lang="en-US" sz="1800"/>
                        <a:t>Peter</a:t>
                      </a:r>
                    </a:p>
                  </a:txBody>
                  <a:tcPr/>
                </a:tc>
                <a:tc>
                  <a:txBody>
                    <a:bodyPr/>
                    <a:lstStyle/>
                    <a:p>
                      <a:r>
                        <a:rPr lang="en-US" sz="1800"/>
                        <a:t>Nâu</a:t>
                      </a:r>
                    </a:p>
                  </a:txBody>
                  <a:tcPr/>
                </a:tc>
                <a:tc>
                  <a:txBody>
                    <a:bodyPr/>
                    <a:lstStyle/>
                    <a:p>
                      <a:r>
                        <a:rPr lang="en-US" sz="1800"/>
                        <a:t>Cao</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265291067"/>
                  </a:ext>
                </a:extLst>
              </a:tr>
              <a:tr h="348872">
                <a:tc>
                  <a:txBody>
                    <a:bodyPr/>
                    <a:lstStyle/>
                    <a:p>
                      <a:r>
                        <a:rPr lang="en-US" sz="1800"/>
                        <a:t>John</a:t>
                      </a:r>
                    </a:p>
                  </a:txBody>
                  <a:tcPr/>
                </a:tc>
                <a:tc>
                  <a:txBody>
                    <a:bodyPr/>
                    <a:lstStyle/>
                    <a:p>
                      <a:r>
                        <a:rPr lang="en-US" sz="1800"/>
                        <a:t>Nâu</a:t>
                      </a:r>
                    </a:p>
                  </a:txBody>
                  <a:tcPr/>
                </a:tc>
                <a:tc>
                  <a:txBody>
                    <a:bodyPr/>
                    <a:lstStyle/>
                    <a:p>
                      <a:r>
                        <a:rPr lang="en-US" sz="1800"/>
                        <a:t>TB</a:t>
                      </a:r>
                    </a:p>
                  </a:txBody>
                  <a:tcPr/>
                </a:tc>
                <a:tc>
                  <a:txBody>
                    <a:bodyPr/>
                    <a:lstStyle/>
                    <a:p>
                      <a:r>
                        <a:rPr lang="en-US" sz="1800"/>
                        <a:t>Nặng</a:t>
                      </a:r>
                    </a:p>
                  </a:txBody>
                  <a:tcPr/>
                </a:tc>
                <a:tc>
                  <a:txBody>
                    <a:bodyPr/>
                    <a:lstStyle/>
                    <a:p>
                      <a:r>
                        <a:rPr lang="en-US" sz="1800"/>
                        <a:t>Không</a:t>
                      </a:r>
                    </a:p>
                  </a:txBody>
                  <a:tcPr/>
                </a:tc>
                <a:tc>
                  <a:txBody>
                    <a:bodyPr/>
                    <a:lstStyle/>
                    <a:p>
                      <a:r>
                        <a:rPr lang="en-US" sz="1800"/>
                        <a:t>Không</a:t>
                      </a:r>
                    </a:p>
                  </a:txBody>
                  <a:tcPr/>
                </a:tc>
                <a:extLst>
                  <a:ext uri="{0D108BD9-81ED-4DB2-BD59-A6C34878D82A}">
                    <a16:rowId xmlns:a16="http://schemas.microsoft.com/office/drawing/2014/main" val="3219602654"/>
                  </a:ext>
                </a:extLst>
              </a:tr>
              <a:tr h="348872">
                <a:tc>
                  <a:txBody>
                    <a:bodyPr/>
                    <a:lstStyle/>
                    <a:p>
                      <a:r>
                        <a:rPr lang="en-US" sz="1800"/>
                        <a:t>Kartie</a:t>
                      </a:r>
                    </a:p>
                  </a:txBody>
                  <a:tcPr/>
                </a:tc>
                <a:tc>
                  <a:txBody>
                    <a:bodyPr/>
                    <a:lstStyle/>
                    <a:p>
                      <a:r>
                        <a:rPr lang="en-US" sz="1800"/>
                        <a:t>Vàng</a:t>
                      </a:r>
                    </a:p>
                  </a:txBody>
                  <a:tcPr/>
                </a:tc>
                <a:tc>
                  <a:txBody>
                    <a:bodyPr/>
                    <a:lstStyle/>
                    <a:p>
                      <a:r>
                        <a:rPr lang="en-US" sz="1800"/>
                        <a:t>Thấp</a:t>
                      </a:r>
                    </a:p>
                  </a:txBody>
                  <a:tcPr/>
                </a:tc>
                <a:tc>
                  <a:txBody>
                    <a:bodyPr/>
                    <a:lstStyle/>
                    <a:p>
                      <a:r>
                        <a:rPr lang="en-US" sz="1800"/>
                        <a:t>Nhẹ</a:t>
                      </a:r>
                    </a:p>
                  </a:txBody>
                  <a:tcPr/>
                </a:tc>
                <a:tc>
                  <a:txBody>
                    <a:bodyPr/>
                    <a:lstStyle/>
                    <a:p>
                      <a:r>
                        <a:rPr lang="en-US" sz="1800"/>
                        <a:t>Có</a:t>
                      </a:r>
                    </a:p>
                  </a:txBody>
                  <a:tcPr/>
                </a:tc>
                <a:tc>
                  <a:txBody>
                    <a:bodyPr/>
                    <a:lstStyle/>
                    <a:p>
                      <a:r>
                        <a:rPr lang="en-US" sz="1800"/>
                        <a:t>Không</a:t>
                      </a:r>
                    </a:p>
                  </a:txBody>
                  <a:tcPr/>
                </a:tc>
                <a:extLst>
                  <a:ext uri="{0D108BD9-81ED-4DB2-BD59-A6C34878D82A}">
                    <a16:rowId xmlns:a16="http://schemas.microsoft.com/office/drawing/2014/main" val="960715112"/>
                  </a:ext>
                </a:extLst>
              </a:tr>
            </a:tbl>
          </a:graphicData>
        </a:graphic>
      </p:graphicFrame>
    </p:spTree>
    <p:extLst>
      <p:ext uri="{BB962C8B-B14F-4D97-AF65-F5344CB8AC3E}">
        <p14:creationId xmlns:p14="http://schemas.microsoft.com/office/powerpoint/2010/main" val="37952319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1968</TotalTime>
  <Words>10248</Words>
  <Application>Microsoft Office PowerPoint</Application>
  <PresentationFormat>Custom</PresentationFormat>
  <Paragraphs>3587</Paragraphs>
  <Slides>81</Slides>
  <Notes>80</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Be Vietnam Pro</vt:lpstr>
      <vt:lpstr>Be Vietnam Pro Black</vt:lpstr>
      <vt:lpstr>Calibri</vt:lpstr>
      <vt:lpstr>Cambria Math</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SCB</cp:lastModifiedBy>
  <cp:revision>25</cp:revision>
  <dcterms:created xsi:type="dcterms:W3CDTF">2023-06-02T10:09:28Z</dcterms:created>
  <dcterms:modified xsi:type="dcterms:W3CDTF">2023-07-02T15:12:53Z</dcterms:modified>
</cp:coreProperties>
</file>